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20" r:id="rId1"/>
  </p:sldMasterIdLst>
  <p:notesMasterIdLst>
    <p:notesMasterId r:id="rId35"/>
  </p:notesMasterIdLst>
  <p:sldIdLst>
    <p:sldId id="256" r:id="rId2"/>
    <p:sldId id="324" r:id="rId3"/>
    <p:sldId id="357" r:id="rId4"/>
    <p:sldId id="358" r:id="rId5"/>
    <p:sldId id="359" r:id="rId6"/>
    <p:sldId id="361" r:id="rId7"/>
    <p:sldId id="363" r:id="rId8"/>
    <p:sldId id="364" r:id="rId9"/>
    <p:sldId id="366" r:id="rId10"/>
    <p:sldId id="367" r:id="rId11"/>
    <p:sldId id="273" r:id="rId12"/>
    <p:sldId id="299" r:id="rId13"/>
    <p:sldId id="300" r:id="rId14"/>
    <p:sldId id="304" r:id="rId15"/>
    <p:sldId id="345" r:id="rId16"/>
    <p:sldId id="346" r:id="rId17"/>
    <p:sldId id="349" r:id="rId18"/>
    <p:sldId id="334" r:id="rId19"/>
    <p:sldId id="335" r:id="rId20"/>
    <p:sldId id="337" r:id="rId21"/>
    <p:sldId id="338" r:id="rId22"/>
    <p:sldId id="340" r:id="rId23"/>
    <p:sldId id="341" r:id="rId24"/>
    <p:sldId id="343" r:id="rId25"/>
    <p:sldId id="344" r:id="rId26"/>
    <p:sldId id="285" r:id="rId27"/>
    <p:sldId id="305" r:id="rId28"/>
    <p:sldId id="267" r:id="rId29"/>
    <p:sldId id="268" r:id="rId30"/>
    <p:sldId id="269" r:id="rId31"/>
    <p:sldId id="270" r:id="rId32"/>
    <p:sldId id="298" r:id="rId33"/>
    <p:sldId id="296" r:id="rId34"/>
  </p:sldIdLst>
  <p:sldSz cx="109728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18"/>
    <p:restoredTop sz="70833"/>
  </p:normalViewPr>
  <p:slideViewPr>
    <p:cSldViewPr>
      <p:cViewPr varScale="1">
        <p:scale>
          <a:sx n="74" d="100"/>
          <a:sy n="74" d="100"/>
        </p:scale>
        <p:origin x="352" y="176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29EDE-727D-3448-8C00-59D540E1E22D}" type="datetimeFigureOut">
              <a:rPr lang="pt-BR" smtClean="0"/>
              <a:t>18/07/17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D056F-AB37-8E4F-8FA8-5D19A8F9CB3B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D056F-AB37-8E4F-8FA8-5D19A8F9CB3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D056F-AB37-8E4F-8FA8-5D19A8F9CB3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56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D056F-AB37-8E4F-8FA8-5D19A8F9CB3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905001"/>
            <a:ext cx="905256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4572000"/>
            <a:ext cx="7754112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333A-03FF-D54F-95C5-B962948F1062}" type="datetime1">
              <a:rPr lang="pt-BR" smtClean="0"/>
              <a:t>18/07/17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3AAF-26CA-EC47-881F-D487DA964667}" type="datetime1">
              <a:rPr lang="pt-BR" smtClean="0"/>
              <a:t>18/07/17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39"/>
            <a:ext cx="210312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39"/>
            <a:ext cx="722376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F7F1-B87D-684D-A2DA-DF77469BE077}" type="datetime1">
              <a:rPr lang="pt-BR" smtClean="0"/>
              <a:t>18/07/17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3E83-F9A9-A349-B04F-75D692BEED68}" type="datetime1">
              <a:rPr lang="pt-BR" smtClean="0"/>
              <a:t>18/07/17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486400"/>
            <a:ext cx="9191624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852863"/>
            <a:ext cx="7362824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4253-E888-E74E-8827-3B71F3A069C4}" type="datetime1">
              <a:rPr lang="pt-BR" smtClean="0"/>
              <a:t>18/07/17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536192"/>
            <a:ext cx="438912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3520" y="1536192"/>
            <a:ext cx="438912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1B22-7CA8-1147-9B22-34A800F6F430}" type="datetime1">
              <a:rPr lang="pt-BR" smtClean="0"/>
              <a:t>18/07/17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38912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3891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3520" y="1535113"/>
            <a:ext cx="438912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3520" y="2174875"/>
            <a:ext cx="43891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339D-C48C-524C-A70F-D5AB52DAAEA8}" type="datetime1">
              <a:rPr lang="pt-BR" smtClean="0"/>
              <a:t>18/07/17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BBFD-5AF2-284A-9F2C-3E97771CC867}" type="datetime1">
              <a:rPr lang="pt-BR" smtClean="0"/>
              <a:t>18/07/17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8272-AB8E-7D41-A93A-F42BEA912981}" type="datetime1">
              <a:rPr lang="pt-BR" smtClean="0"/>
              <a:t>18/07/17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5495544"/>
            <a:ext cx="932688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" y="6096000"/>
            <a:ext cx="932688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4915-1E30-9041-8F4E-4CE864BFA57D}" type="datetime1">
              <a:rPr lang="pt-BR" smtClean="0"/>
              <a:t>18/07/17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381000"/>
            <a:ext cx="932688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02" y="5495278"/>
            <a:ext cx="932688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014984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102" y="6096000"/>
            <a:ext cx="932688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F5B5-A3D7-3F49-9FA4-636B9B6C992A}" type="datetime1">
              <a:rPr lang="pt-BR" smtClean="0"/>
              <a:t>18/07/17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0"/>
            <a:ext cx="9144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149840" y="0"/>
            <a:ext cx="82296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49840" y="5486400"/>
            <a:ext cx="82296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38146" y="5648960"/>
            <a:ext cx="658368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6B72D61-9866-4722-9608-355912A96434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341021" y="4012184"/>
            <a:ext cx="2367281" cy="43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9305462" y="1609344"/>
            <a:ext cx="2438399" cy="43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BD3E9CC-09BD-A446-9CCB-007A3CD742F3}" type="datetime1">
              <a:rPr lang="pt-BR" smtClean="0"/>
              <a:t>18/07/17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2960" y="990601"/>
            <a:ext cx="9052560" cy="2593975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/>
              <a:t>Estudo sobre a Linguagem de Programaç</a:t>
            </a:r>
            <a:r>
              <a:rPr lang="pt-BR" sz="4800" dirty="0" smtClean="0"/>
              <a:t>ão </a:t>
            </a:r>
            <a:r>
              <a:rPr lang="pt-BR" sz="4800" dirty="0" err="1" smtClean="0"/>
              <a:t>Ruby</a:t>
            </a:r>
            <a:endParaRPr lang="pt-BR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15000" y="4309712"/>
            <a:ext cx="4343400" cy="1933037"/>
          </a:xfrm>
        </p:spPr>
        <p:txBody>
          <a:bodyPr>
            <a:noAutofit/>
          </a:bodyPr>
          <a:lstStyle/>
          <a:p>
            <a:pPr algn="ctr"/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Componentes:</a:t>
            </a:r>
          </a:p>
          <a:p>
            <a:pPr algn="ctr"/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Giovanna </a:t>
            </a:r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Monteiro de Azevedo</a:t>
            </a:r>
            <a:endParaRPr lang="pt-BR" dirty="0" smtClean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pt-BR" dirty="0" err="1" smtClean="0">
                <a:latin typeface="Cambria" charset="0"/>
                <a:ea typeface="Cambria" charset="0"/>
                <a:cs typeface="Cambria" charset="0"/>
              </a:rPr>
              <a:t>Ibukun</a:t>
            </a:r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pt-BR" dirty="0" err="1" smtClean="0">
                <a:latin typeface="Cambria" charset="0"/>
                <a:ea typeface="Cambria" charset="0"/>
                <a:cs typeface="Cambria" charset="0"/>
              </a:rPr>
              <a:t>Chife</a:t>
            </a:r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 Didier </a:t>
            </a:r>
            <a:r>
              <a:rPr lang="pt-BR" dirty="0" err="1" smtClean="0">
                <a:latin typeface="Cambria" charset="0"/>
                <a:ea typeface="Cambria" charset="0"/>
                <a:cs typeface="Cambria" charset="0"/>
              </a:rPr>
              <a:t>Adjtche</a:t>
            </a:r>
            <a:endParaRPr lang="pt-BR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2" descr="C:\Users\Heverton\Documents\TRÁFEGO\x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5245"/>
            <a:ext cx="1828800" cy="1998345"/>
          </a:xfrm>
          <a:prstGeom prst="rect">
            <a:avLst/>
          </a:prstGeom>
          <a:noFill/>
        </p:spPr>
      </p:pic>
      <p:sp>
        <p:nvSpPr>
          <p:cNvPr id="5" name="Título 5"/>
          <p:cNvSpPr txBox="1">
            <a:spLocks/>
          </p:cNvSpPr>
          <p:nvPr/>
        </p:nvSpPr>
        <p:spPr>
          <a:xfrm>
            <a:off x="182880" y="227314"/>
            <a:ext cx="9692640" cy="1774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UNIVERSIDADE FEDERAL DE RORAIMA</a:t>
            </a:r>
            <a:br>
              <a:rPr lang="pt-BR" sz="1600" dirty="0" smtClean="0">
                <a:latin typeface="Cambria" charset="0"/>
                <a:ea typeface="Cambria" charset="0"/>
                <a:cs typeface="Cambria" charset="0"/>
              </a:rPr>
            </a:b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CENTRO DE CIÊNCIAS DE TECNOLOGIA</a:t>
            </a:r>
            <a:br>
              <a:rPr lang="pt-BR" sz="1600" dirty="0" smtClean="0">
                <a:latin typeface="Cambria" charset="0"/>
                <a:ea typeface="Cambria" charset="0"/>
                <a:cs typeface="Cambria" charset="0"/>
              </a:rPr>
            </a:b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DEPARTAMENTO DE </a:t>
            </a: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CI</a:t>
            </a: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ÊNCIA DA COMPUTAÇÃO</a:t>
            </a: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/>
            </a:r>
            <a:br>
              <a:rPr lang="pt-BR" sz="1600" dirty="0" smtClean="0">
                <a:latin typeface="Cambria" charset="0"/>
                <a:ea typeface="Cambria" charset="0"/>
                <a:cs typeface="Cambria" charset="0"/>
              </a:rPr>
            </a:br>
            <a:endParaRPr lang="pt-BR" sz="16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609601" y="5302234"/>
            <a:ext cx="4343400" cy="5905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defRPr/>
            </a:pPr>
            <a:r>
              <a:rPr lang="pt-BR" sz="1600" dirty="0" smtClean="0">
                <a:latin typeface="Cambria" charset="0"/>
                <a:ea typeface="Cambria" charset="0"/>
                <a:cs typeface="Cambria" charset="0"/>
              </a:rPr>
              <a:t>Orientador: </a:t>
            </a:r>
            <a:r>
              <a:rPr lang="pt-BR" sz="1600" dirty="0">
                <a:effectLst/>
              </a:rPr>
              <a:t>Herbert Oliveira Rocha</a:t>
            </a:r>
            <a:endParaRPr lang="pt-BR" sz="160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49575" y="6242749"/>
            <a:ext cx="2559250" cy="468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defRPr/>
            </a:pPr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Boa Vista – RR, </a:t>
            </a:r>
            <a:r>
              <a:rPr lang="pt-BR" dirty="0" smtClean="0">
                <a:latin typeface="Cambria" charset="0"/>
                <a:ea typeface="Cambria" charset="0"/>
                <a:cs typeface="Cambria" charset="0"/>
              </a:rPr>
              <a:t>2017</a:t>
            </a:r>
            <a:endParaRPr lang="pt-BR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61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Seção empregada:</a:t>
            </a:r>
            <a:endParaRPr lang="pt-BR" b="1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7391400" y="2362200"/>
          <a:ext cx="2209800" cy="373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900"/>
                <a:gridCol w="1104900"/>
              </a:tblGrid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err="1">
                          <a:effectLst/>
                        </a:rPr>
                        <a:t>Cn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3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∅t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0.8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∅bp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1.6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av,bp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2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∅b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7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av,ba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7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ah,bp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2.9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ah,ba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 smtClean="0">
                          <a:effectLst/>
                        </a:rPr>
                        <a:t>7 cm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05212"/>
            <a:ext cx="5157280" cy="47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Armadura Mínima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sz="2400" dirty="0"/>
                  <a:t>De acordo com o item 17.3.5.2.1 da NBR 6118 (ABNT, 2014</a:t>
                </a:r>
                <a:r>
                  <a:rPr lang="pt-BR" sz="2400" dirty="0" smtClean="0"/>
                  <a:t>), a armadura mínima é determinada pelo dimensionamento da seção a um momento </a:t>
                </a:r>
                <a:r>
                  <a:rPr lang="pt-BR" sz="2400" dirty="0" err="1" smtClean="0"/>
                  <a:t>fletor</a:t>
                </a:r>
                <a:r>
                  <a:rPr lang="pt-BR" sz="2400" dirty="0" smtClean="0"/>
                  <a:t> mínimo, dado por:</a:t>
                </a:r>
              </a:p>
              <a:p>
                <a:pPr algn="just"/>
                <a:endParaRPr lang="pt-BR" sz="2400" dirty="0" smtClean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=0,8 .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.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𝑐𝑡𝑘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𝑠𝑢𝑝</m:t>
                          </m:r>
                        </m:sub>
                      </m:sSub>
                    </m:oMath>
                  </m:oMathPara>
                </a14:m>
                <a:endParaRPr lang="pt-BR" sz="2400" dirty="0" smtClean="0"/>
              </a:p>
              <a:p>
                <a:pPr marL="114300" indent="0" algn="just">
                  <a:buNone/>
                </a:pPr>
                <a:endParaRPr lang="pt-BR" sz="2400" dirty="0"/>
              </a:p>
              <a:p>
                <a:pPr lvl="1" algn="just"/>
                <a:r>
                  <a:rPr lang="pt-BR" sz="2400" dirty="0"/>
                  <a:t>onde W</a:t>
                </a:r>
                <a:r>
                  <a:rPr lang="pt-BR" sz="2400" baseline="-25000" dirty="0"/>
                  <a:t>0</a:t>
                </a:r>
                <a:r>
                  <a:rPr lang="pt-BR" sz="2400" dirty="0"/>
                  <a:t> é o módulo de resistência da seção transversal bruta de concreto, relativo à fibra mais tracionada</a:t>
                </a:r>
                <a:r>
                  <a:rPr lang="pt-BR" sz="2400" dirty="0" smtClean="0"/>
                  <a:t>;</a:t>
                </a:r>
              </a:p>
              <a:p>
                <a:pPr lvl="2"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pt-BR" sz="22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 sz="2200" i="1">
                        <a:latin typeface="Cambria Math" charset="0"/>
                      </a:rPr>
                      <m:t>= 205601179,338 </m:t>
                    </m:r>
                    <m:sSup>
                      <m:sSupPr>
                        <m:ctrlPr>
                          <a:rPr lang="pt-BR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sz="2200" i="1">
                            <a:latin typeface="Cambria Math" charset="0"/>
                          </a:rPr>
                          <m:t>𝑚𝑚</m:t>
                        </m:r>
                      </m:e>
                      <m:sup>
                        <m:r>
                          <a:rPr lang="pt-BR" sz="2200" i="1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pt-BR" sz="2200" dirty="0" smtClean="0"/>
              </a:p>
              <a:p>
                <a:pPr lvl="2" algn="just"/>
                <a:endParaRPr lang="pt-BR" sz="2200" dirty="0"/>
              </a:p>
              <a:p>
                <a:pPr lvl="1" algn="just"/>
                <a:r>
                  <a:rPr lang="pt-BR" sz="2400" dirty="0" err="1"/>
                  <a:t>f</a:t>
                </a:r>
                <a:r>
                  <a:rPr lang="pt-BR" sz="2400" baseline="-25000" dirty="0" err="1"/>
                  <a:t>ctk,sup</a:t>
                </a:r>
                <a:r>
                  <a:rPr lang="pt-BR" sz="2400" dirty="0"/>
                  <a:t> é a resistência característica superior do concreto à tração.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17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Armadura Mínima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400" dirty="0" smtClean="0"/>
                  <a:t>O item 8.2.5 da mesma norma informa que: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𝑐𝑡𝑘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𝑠𝑢𝑝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=1,3 .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𝑐𝑡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  <a:p>
                <a:pPr lvl="1"/>
                <a:r>
                  <a:rPr lang="pt-BR" sz="2400" dirty="0" smtClean="0"/>
                  <a:t>Para </a:t>
                </a:r>
                <a:r>
                  <a:rPr lang="pt-BR" sz="2400" dirty="0"/>
                  <a:t>concreto de classes até C50: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pt-BR" sz="2400" i="1">
                            <a:latin typeface="Cambria Math" charset="0"/>
                          </a:rPr>
                          <m:t>𝑐𝑡</m:t>
                        </m:r>
                        <m:r>
                          <a:rPr lang="pt-BR" sz="2400" i="1">
                            <a:latin typeface="Cambria Math" charset="0"/>
                          </a:rPr>
                          <m:t>,</m:t>
                        </m:r>
                        <m:r>
                          <a:rPr lang="pt-BR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pt-BR" sz="2400" i="1">
                        <a:latin typeface="Cambria Math" charset="0"/>
                      </a:rPr>
                      <m:t>=0,3 . </m:t>
                    </m:r>
                    <m:sSup>
                      <m:sSupPr>
                        <m:ctrlPr>
                          <a:rPr lang="pt-BR" sz="2400" i="1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sz="2400" i="1">
                                <a:latin typeface="Cambria Math" charset="0"/>
                              </a:rPr>
                              <m:t>𝑐𝑘</m:t>
                            </m:r>
                          </m:sub>
                        </m:sSub>
                      </m:e>
                      <m:sup>
                        <m:r>
                          <a:rPr lang="pt-BR" sz="2400" i="1">
                            <a:latin typeface="Cambria Math" charset="0"/>
                          </a:rPr>
                          <m:t>2/3</m:t>
                        </m:r>
                      </m:sup>
                    </m:sSup>
                  </m:oMath>
                </a14:m>
                <a:endParaRPr lang="pt-BR" sz="2400" dirty="0"/>
              </a:p>
              <a:p>
                <a:endParaRPr lang="pt-BR" sz="2400" dirty="0" smtClean="0"/>
              </a:p>
              <a:p>
                <a:r>
                  <a:rPr lang="pt-BR" sz="2400" dirty="0" smtClean="0"/>
                  <a:t>Logo</a:t>
                </a:r>
                <a:r>
                  <a:rPr lang="pt-BR" sz="2400" dirty="0"/>
                  <a:t> </a:t>
                </a:r>
                <a:r>
                  <a:rPr lang="pt-BR" sz="2400" dirty="0" smtClean="0"/>
                  <a:t>para um concreto de </a:t>
                </a:r>
                <a:r>
                  <a:rPr lang="pt-BR" sz="2400" dirty="0" err="1" smtClean="0"/>
                  <a:t>fck</a:t>
                </a:r>
                <a:r>
                  <a:rPr lang="pt-BR" sz="2400" dirty="0" smtClean="0"/>
                  <a:t> = 40 MPa: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pt-BR" sz="2400" i="1">
                            <a:latin typeface="Cambria Math" charset="0"/>
                          </a:rPr>
                          <m:t>𝑐𝑡𝑘</m:t>
                        </m:r>
                        <m:r>
                          <a:rPr lang="pt-BR" sz="2400" i="1">
                            <a:latin typeface="Cambria Math" charset="0"/>
                          </a:rPr>
                          <m:t>,</m:t>
                        </m:r>
                        <m:r>
                          <a:rPr lang="pt-BR" sz="2400" i="1">
                            <a:latin typeface="Cambria Math" charset="0"/>
                          </a:rPr>
                          <m:t>𝑠𝑢𝑝</m:t>
                        </m:r>
                      </m:sub>
                    </m:sSub>
                    <m:r>
                      <a:rPr lang="pt-BR" sz="2400" i="1" smtClean="0">
                        <a:latin typeface="Cambria Math" charset="0"/>
                      </a:rPr>
                      <m:t> </m:t>
                    </m:r>
                    <m:r>
                      <a:rPr lang="pt-BR" sz="2400" i="1">
                        <a:latin typeface="Cambria Math" charset="0"/>
                      </a:rPr>
                      <m:t>=4,56 </m:t>
                    </m:r>
                    <m:r>
                      <a:rPr lang="pt-BR" sz="2400" i="1">
                        <a:latin typeface="Cambria Math" charset="0"/>
                      </a:rPr>
                      <m:t>𝑀𝑃𝑎</m:t>
                    </m:r>
                    <m:r>
                      <a:rPr lang="pt-BR" sz="2400" i="1">
                        <a:latin typeface="Cambria Math" charset="0"/>
                      </a:rPr>
                      <m:t> </m:t>
                    </m:r>
                  </m:oMath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=0,8 .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.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𝑐𝑡𝑘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𝑠𝑢𝑝</m:t>
                          </m:r>
                        </m:sub>
                      </m:sSub>
                    </m:oMath>
                  </m:oMathPara>
                </a14:m>
                <a:endParaRPr lang="pt-BR" sz="2400" i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=750274506,238 </m:t>
                      </m:r>
                      <m:r>
                        <a:rPr lang="pt-BR" sz="2400" i="1">
                          <a:latin typeface="Cambria Math" charset="0"/>
                        </a:rPr>
                        <m:t>𝑁</m:t>
                      </m:r>
                      <m:r>
                        <a:rPr lang="pt-BR" sz="2400" i="1">
                          <a:latin typeface="Cambria Math" charset="0"/>
                        </a:rPr>
                        <m:t>.</m:t>
                      </m:r>
                      <m:r>
                        <a:rPr lang="pt-BR" sz="2400" b="0" i="1" smtClean="0">
                          <a:latin typeface="Cambria Math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charset="0"/>
                        </a:rPr>
                        <m:t>    →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𝑑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=750,275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  <m:r>
                        <a:rPr lang="pt-BR" sz="2400" i="1">
                          <a:latin typeface="Cambria Math" charset="0"/>
                        </a:rPr>
                        <m:t>.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Armadura Mínima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417639"/>
                <a:ext cx="5210599" cy="368776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`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𝑛𝑜𝑚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𝑒𝑠𝑡𝑟𝑖𝑏𝑜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𝑏𝑎𝑟𝑟𝑎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sz="2400" i="1" dirty="0" smtClean="0">
                  <a:latin typeface="Cambria Math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`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=3 </m:t>
                      </m:r>
                      <m:r>
                        <a:rPr lang="pt-BR" sz="2400" i="1">
                          <a:latin typeface="Cambria Math" charset="0"/>
                        </a:rPr>
                        <m:t>𝑐𝑚</m:t>
                      </m:r>
                      <m:r>
                        <a:rPr lang="pt-BR" sz="2400" i="1">
                          <a:latin typeface="Cambria Math" charset="0"/>
                        </a:rPr>
                        <m:t>+0,8 </m:t>
                      </m:r>
                      <m:r>
                        <a:rPr lang="pt-BR" sz="2400" i="1">
                          <a:latin typeface="Cambria Math" charset="0"/>
                        </a:rPr>
                        <m:t>𝑐𝑚</m:t>
                      </m:r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charset="0"/>
                                </a:rPr>
                                <m:t>1,6</m:t>
                              </m:r>
                            </m:num>
                            <m:den>
                              <m:r>
                                <a:rPr lang="pt-BR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pt-BR" sz="2400" i="1">
                          <a:latin typeface="Cambria Math" charset="0"/>
                        </a:rPr>
                        <m:t>𝑐</m:t>
                      </m:r>
                      <m:r>
                        <a:rPr lang="pt-BR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`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=5 </m:t>
                      </m:r>
                      <m:r>
                        <a:rPr lang="pt-BR" sz="2400" i="1">
                          <a:latin typeface="Cambria Math" charset="0"/>
                        </a:rPr>
                        <m:t>𝑐𝑚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𝑑</m:t>
                      </m:r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−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`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=1,50−0,05=1,45 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417639"/>
                <a:ext cx="5210599" cy="36877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13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393393" y="1600200"/>
            <a:ext cx="509016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143000" y="5463174"/>
            <a:ext cx="5334000" cy="76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80" y="1213054"/>
            <a:ext cx="3671170" cy="46372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32" y="2334718"/>
            <a:ext cx="6347322" cy="44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Armadura Mínima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pt-BR" i="1" dirty="0" smtClean="0"/>
              </a:p>
              <a:p>
                <a:pPr marL="114300" indent="0">
                  <a:buNone/>
                </a:pPr>
                <a:endParaRPr lang="pt-BR" i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i="1">
                                  <a:latin typeface="Cambria Math" charset="0"/>
                                </a:rPr>
                                <m:t>𝑠𝑑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 charset="0"/>
                        </a:rPr>
                        <m:t>.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pt-B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pt-BR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𝑧</m:t>
                          </m:r>
                        </m:den>
                      </m:f>
                      <m:r>
                        <a:rPr lang="pt-BR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pt-BR" i="1" dirty="0" smtClean="0">
                  <a:latin typeface="Cambria Math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435 </m:t>
                          </m:r>
                          <m:f>
                            <m:fPr>
                              <m:type m:val="lin"/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pt-BR" i="1">
                          <a:latin typeface="Cambria Math" charset="0"/>
                        </a:rPr>
                        <m:t> . 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750,275 </m:t>
                          </m:r>
                          <m:r>
                            <a:rPr lang="pt-BR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i="1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pt-BR" i="1">
                              <a:latin typeface="Cambria Math" charset="0"/>
                            </a:rPr>
                            <m:t> </m:t>
                          </m:r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  <m:r>
                            <a:rPr lang="pt-BR" i="1">
                              <a:latin typeface="Cambria Math" charset="0"/>
                            </a:rPr>
                            <m:t>.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𝑚𝑚</m:t>
                          </m:r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1419,985 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pt-BR" i="1" dirty="0" smtClean="0"/>
              </a:p>
              <a:p>
                <a:pPr marL="114300" indent="0">
                  <a:buNone/>
                </a:pPr>
                <a:endParaRPr lang="pt-BR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=1214,64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charset="0"/>
                            </a:rPr>
                            <m:t>𝑚𝑚</m:t>
                          </m:r>
                        </m:e>
                        <m:sup>
                          <m:r>
                            <a:rPr lang="pt-BR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𝑚𝑖𝑛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=12,15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charset="0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charset="0"/>
                        </a:rPr>
                        <m:t> &lt;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charset="0"/>
                            </a:rPr>
                            <m:t>, </m:t>
                          </m:r>
                          <m:r>
                            <a:rPr lang="pt-BR" i="1">
                              <a:latin typeface="Cambria Math" charset="0"/>
                            </a:rPr>
                            <m:t>𝑐𝑎𝑙𝑐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=40,21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charset="0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→</m:t>
                      </m:r>
                      <m:r>
                        <a:rPr lang="pt-BR" i="1">
                          <a:latin typeface="Cambria Math" charset="0"/>
                        </a:rPr>
                        <m:t>    </m:t>
                      </m:r>
                      <m:r>
                        <a:rPr lang="pt-BR" i="1">
                          <a:latin typeface="Cambria Math" charset="0"/>
                        </a:rPr>
                        <m:t>𝑜𝑘</m:t>
                      </m:r>
                      <m:r>
                        <a:rPr lang="pt-BR" i="1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052560" cy="1477962"/>
          </a:xfrm>
        </p:spPr>
        <p:txBody>
          <a:bodyPr/>
          <a:lstStyle/>
          <a:p>
            <a:r>
              <a:rPr lang="pt-BR" dirty="0" smtClean="0"/>
              <a:t>Verificação das Tensões Normais no ato da </a:t>
            </a:r>
            <a:r>
              <a:rPr lang="pt-BR" dirty="0" err="1" smtClean="0"/>
              <a:t>protensão</a:t>
            </a:r>
            <a:r>
              <a:rPr lang="pt-BR" dirty="0" smtClean="0"/>
              <a:t> (</a:t>
            </a:r>
            <a:r>
              <a:rPr lang="pt-BR" smtClean="0"/>
              <a:t>na transferência)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209800"/>
                <a:ext cx="9144000" cy="41910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pt-BR" dirty="0" smtClean="0"/>
                  <a:t>I= 0,175686207744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pt-BR" dirty="0" smtClean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pt-BR" dirty="0" smtClean="0"/>
                  <a:t>= 85,45 cm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= </a:t>
                </a:r>
                <a:r>
                  <a:rPr lang="pt-BR" dirty="0" smtClean="0"/>
                  <a:t>64,55 cm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=7260</m:t>
                      </m:r>
                      <m:sSup>
                        <m:sSupPr>
                          <m:ctrlPr>
                            <a:rPr lang="pt-BR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/>
                                <m:t>0,175686207744</m:t>
                              </m:r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7260∗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85,45∗10∗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=283,197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e>
                        <m:sub/>
                      </m:sSub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pt-BR" dirty="0"/>
                                <m:t>0,175686207744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7260∗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𝑚𝑚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5∗10∗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=374,890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e>
                        <m:sub/>
                      </m:sSub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209800"/>
                <a:ext cx="9144000" cy="4191000"/>
              </a:xfrm>
              <a:blipFill rotWithShape="0">
                <a:blip r:embed="rId2"/>
                <a:stretch>
                  <a:fillRect t="-10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1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  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62" y="569332"/>
            <a:ext cx="8046937" cy="507962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2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052560" cy="1401762"/>
          </a:xfrm>
        </p:spPr>
        <p:txBody>
          <a:bodyPr/>
          <a:lstStyle/>
          <a:p>
            <a:r>
              <a:rPr lang="pt-BR" dirty="0" smtClean="0"/>
              <a:t>Cálculo da seção no ponto mais solicitado ( em transferência 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2362200" y="2128531"/>
                <a:ext cx="5257800" cy="719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𝑡𝑜𝑝𝑜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𝑆𝑢𝑝𝑒𝑟𝑖𝑜𝑟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𝑆𝑢𝑝𝑒𝑟𝑖𝑜𝑟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128531"/>
                <a:ext cx="5257800" cy="7197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Espaço Reservado para Conteúdo 8"/>
          <p:cNvGraphicFramePr>
            <a:graphicFrameLocks noGrp="1"/>
          </p:cNvGraphicFramePr>
          <p:nvPr>
            <p:ph idx="1"/>
            <p:extLst/>
          </p:nvPr>
        </p:nvGraphicFramePr>
        <p:xfrm>
          <a:off x="762000" y="3505200"/>
          <a:ext cx="8499476" cy="2262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047"/>
                <a:gridCol w="860047"/>
                <a:gridCol w="860047"/>
                <a:gridCol w="860047"/>
                <a:gridCol w="860047"/>
                <a:gridCol w="928459"/>
                <a:gridCol w="625488"/>
                <a:gridCol w="677612"/>
                <a:gridCol w="860047"/>
                <a:gridCol w="1107635"/>
              </a:tblGrid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secao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M (Kn*m)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e (mm)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F (KN)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A (mm^2)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Wsup (mm^3)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Yp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Yp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Ttopo majo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Ttopo sem majo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104,5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-7,4203298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-6,745754353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552,1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378,475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-1,9301454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-1,939087323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981,6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500,95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-0,1471200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-0,461614552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1288,3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565,5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0,0879251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0,021923214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1472,3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588,525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0,1813629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-0,079691554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317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1533,7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589,5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1697,54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726000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272170732,4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1,1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0,25444972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-0,280960785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7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Detalhamento dos cabos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Cabo 1</a:t>
            </a:r>
          </a:p>
          <a:p>
            <a:pPr marL="571500" lvl="0" indent="-457200">
              <a:buFont typeface="+mj-lt"/>
              <a:buAutoNum type="arabicPeriod"/>
            </a:pPr>
            <a:r>
              <a:rPr lang="pt-BR" dirty="0" smtClean="0"/>
              <a:t>Adotou-se </a:t>
            </a:r>
            <a:r>
              <a:rPr lang="pt-BR" dirty="0" err="1" smtClean="0"/>
              <a:t>ξ</a:t>
            </a:r>
            <a:r>
              <a:rPr lang="pt-BR" dirty="0" smtClean="0"/>
              <a:t> = 1114,85 cm;</a:t>
            </a:r>
          </a:p>
          <a:p>
            <a:pPr marL="571500" indent="-457200">
              <a:buFont typeface="+mj-lt"/>
              <a:buAutoNum type="arabicPeriod"/>
            </a:pPr>
            <a:r>
              <a:rPr lang="pt-BR" dirty="0" smtClean="0"/>
              <a:t>O valor de α é:</a:t>
            </a:r>
          </a:p>
          <a:p>
            <a:pPr marL="114300" indent="0" algn="ctr">
              <a:buNone/>
            </a:pPr>
            <a:r>
              <a:rPr lang="pt-BR" dirty="0" smtClean="0"/>
              <a:t>α = </a:t>
            </a:r>
            <a:r>
              <a:rPr lang="pt-BR" dirty="0" err="1" smtClean="0"/>
              <a:t>arctg</a:t>
            </a:r>
            <a:r>
              <a:rPr lang="pt-BR" dirty="0" smtClean="0"/>
              <a:t> (2(</a:t>
            </a:r>
            <a:r>
              <a:rPr lang="pt-BR" i="1" dirty="0"/>
              <a:t>120-33,5</a:t>
            </a:r>
            <a:r>
              <a:rPr lang="pt-BR" dirty="0"/>
              <a:t> </a:t>
            </a:r>
            <a:r>
              <a:rPr lang="pt-BR" dirty="0" smtClean="0"/>
              <a:t>)/(</a:t>
            </a:r>
            <a:r>
              <a:rPr lang="pt-BR" i="1" dirty="0"/>
              <a:t>2x100+</a:t>
            </a:r>
            <a:r>
              <a:rPr lang="pt-BR" i="1" dirty="0" smtClean="0"/>
              <a:t>1114,85</a:t>
            </a:r>
            <a:r>
              <a:rPr lang="pt-BR" dirty="0" smtClean="0"/>
              <a:t>) = 7,49</a:t>
            </a:r>
            <a:r>
              <a:rPr lang="pt-BR" i="1" dirty="0"/>
              <a:t>°</a:t>
            </a:r>
            <a:r>
              <a:rPr lang="pt-BR" dirty="0"/>
              <a:t> </a:t>
            </a:r>
            <a:endParaRPr lang="pt-BR" dirty="0" smtClean="0"/>
          </a:p>
          <a:p>
            <a:pPr marL="114300" indent="0" algn="just">
              <a:buNone/>
            </a:pPr>
            <a:r>
              <a:rPr lang="pt-BR" dirty="0" smtClean="0"/>
              <a:t>Adotou-se α = 8</a:t>
            </a:r>
            <a:r>
              <a:rPr lang="pt-BR" i="1" dirty="0"/>
              <a:t>°</a:t>
            </a:r>
            <a:r>
              <a:rPr lang="pt-BR" dirty="0"/>
              <a:t> </a:t>
            </a:r>
            <a:endParaRPr lang="pt-BR" dirty="0" smtClean="0"/>
          </a:p>
          <a:p>
            <a:pPr marL="571500" lvl="0" indent="-457200">
              <a:buFont typeface="+mj-lt"/>
              <a:buAutoNum type="arabicPeriod" startAt="3"/>
            </a:pPr>
            <a:r>
              <a:rPr lang="pt-BR" dirty="0"/>
              <a:t>Calculou-se o novo valor de </a:t>
            </a:r>
            <a:r>
              <a:rPr lang="pt-BR" dirty="0" err="1"/>
              <a:t>ξ</a:t>
            </a:r>
            <a:r>
              <a:rPr lang="pt-BR" dirty="0" smtClean="0"/>
              <a:t>:</a:t>
            </a:r>
          </a:p>
          <a:p>
            <a:pPr marL="114300" lvl="0" indent="0" algn="ctr">
              <a:buNone/>
            </a:pPr>
            <a:r>
              <a:rPr lang="pt-BR" i="1" dirty="0" err="1"/>
              <a:t>ξ</a:t>
            </a:r>
            <a:r>
              <a:rPr lang="pt-BR" dirty="0"/>
              <a:t> </a:t>
            </a:r>
            <a:r>
              <a:rPr lang="pt-BR" dirty="0" smtClean="0"/>
              <a:t> = </a:t>
            </a:r>
            <a:r>
              <a:rPr lang="pt-BR" i="1" dirty="0"/>
              <a:t>2.(120-33,5-100xtg 8</a:t>
            </a:r>
            <a:r>
              <a:rPr lang="pt-BR" i="1" dirty="0" smtClean="0"/>
              <a:t>°</a:t>
            </a:r>
            <a:r>
              <a:rPr lang="pt-BR" dirty="0" smtClean="0"/>
              <a:t>)/</a:t>
            </a:r>
            <a:r>
              <a:rPr lang="pt-BR" i="1" dirty="0" err="1"/>
              <a:t>tg</a:t>
            </a:r>
            <a:r>
              <a:rPr lang="pt-BR" i="1" dirty="0"/>
              <a:t> 8°</a:t>
            </a:r>
            <a:r>
              <a:rPr lang="pt-BR" dirty="0"/>
              <a:t> </a:t>
            </a:r>
            <a:r>
              <a:rPr lang="pt-BR" dirty="0" smtClean="0"/>
              <a:t>= </a:t>
            </a:r>
            <a:r>
              <a:rPr lang="pt-BR" i="1" dirty="0"/>
              <a:t>1030,95 cm</a:t>
            </a:r>
            <a:r>
              <a:rPr lang="pt-BR" dirty="0"/>
              <a:t> </a:t>
            </a:r>
            <a:endParaRPr lang="pt-BR" dirty="0" smtClean="0"/>
          </a:p>
          <a:p>
            <a:pPr marL="571500" lvl="0" indent="-457200">
              <a:buFont typeface="+mj-lt"/>
              <a:buAutoNum type="arabicPeriod" startAt="4"/>
            </a:pPr>
            <a:r>
              <a:rPr lang="pt-BR" dirty="0"/>
              <a:t>Calculou-se o valor de </a:t>
            </a:r>
            <a:r>
              <a:rPr lang="pt-BR" dirty="0" err="1"/>
              <a:t>η</a:t>
            </a:r>
            <a:r>
              <a:rPr lang="pt-BR" dirty="0"/>
              <a:t>:</a:t>
            </a:r>
          </a:p>
          <a:p>
            <a:pPr marL="114300" indent="0" algn="ctr">
              <a:buNone/>
            </a:pPr>
            <a:r>
              <a:rPr lang="pt-BR" i="1" dirty="0" err="1" smtClean="0"/>
              <a:t>η</a:t>
            </a:r>
            <a:r>
              <a:rPr lang="pt-BR" i="1" dirty="0" smtClean="0"/>
              <a:t> = 120</a:t>
            </a:r>
            <a:r>
              <a:rPr lang="pt-BR" i="1" dirty="0"/>
              <a:t>-33,5-100xtg 8</a:t>
            </a:r>
            <a:r>
              <a:rPr lang="pt-BR" i="1" dirty="0" smtClean="0"/>
              <a:t>° = 72,45 cm</a:t>
            </a:r>
          </a:p>
          <a:p>
            <a:pPr marL="571500" lvl="0" indent="-457200" algn="just">
              <a:buFont typeface="+mj-lt"/>
              <a:buAutoNum type="arabicPeriod" startAt="5"/>
            </a:pPr>
            <a:r>
              <a:rPr lang="pt-BR" dirty="0"/>
              <a:t>Calculou-se o valor de </a:t>
            </a:r>
            <a:r>
              <a:rPr lang="pt-BR" dirty="0" smtClean="0"/>
              <a:t>a:</a:t>
            </a:r>
          </a:p>
          <a:p>
            <a:pPr marL="114300" lvl="0" indent="0" algn="ctr">
              <a:buNone/>
            </a:pPr>
            <a:r>
              <a:rPr lang="pt-BR" dirty="0" smtClean="0"/>
              <a:t>a = </a:t>
            </a:r>
            <a:r>
              <a:rPr lang="pt-BR" i="1" dirty="0" smtClean="0"/>
              <a:t>72,45</a:t>
            </a:r>
            <a:r>
              <a:rPr lang="pt-BR" dirty="0" smtClean="0"/>
              <a:t>/</a:t>
            </a:r>
            <a:r>
              <a:rPr lang="pt-BR" i="1" dirty="0" smtClean="0"/>
              <a:t>1030,95</a:t>
            </a:r>
            <a:r>
              <a:rPr lang="pt-BR" i="1" baseline="30000" dirty="0" smtClean="0"/>
              <a:t>2</a:t>
            </a:r>
            <a:r>
              <a:rPr lang="pt-BR" i="1" dirty="0" smtClean="0"/>
              <a:t> = 6,82x10</a:t>
            </a:r>
            <a:r>
              <a:rPr lang="pt-BR" i="1" baseline="30000" dirty="0" smtClean="0"/>
              <a:t>-5</a:t>
            </a:r>
            <a:endParaRPr lang="pt-BR" dirty="0"/>
          </a:p>
          <a:p>
            <a:pPr marL="571500" indent="-457200" algn="just">
              <a:buFont typeface="+mj-lt"/>
              <a:buAutoNum type="arabicPeriod"/>
            </a:pPr>
            <a:endParaRPr lang="pt-BR" dirty="0"/>
          </a:p>
          <a:p>
            <a:pPr marL="571500" lvl="0" indent="-457200">
              <a:buFont typeface="+mj-lt"/>
              <a:buAutoNum type="arabicPeriod" startAt="3"/>
            </a:pPr>
            <a:endParaRPr lang="pt-BR" dirty="0" smtClean="0"/>
          </a:p>
          <a:p>
            <a:pPr marL="571500" lvl="0" indent="-457200">
              <a:buFont typeface="+mj-lt"/>
              <a:buAutoNum type="arabicPeriod" startAt="3"/>
            </a:pPr>
            <a:endParaRPr lang="pt-BR" dirty="0"/>
          </a:p>
          <a:p>
            <a:pPr marL="571500" indent="-457200">
              <a:buFont typeface="+mj-lt"/>
              <a:buAutoNum type="arabicPeriod" startAt="3"/>
            </a:pPr>
            <a:endParaRPr lang="pt-BR" dirty="0" smtClean="0"/>
          </a:p>
          <a:p>
            <a:pPr marL="571500" indent="-457200">
              <a:buFont typeface="+mj-lt"/>
              <a:buAutoNum type="arabicPeriod" startAt="3"/>
            </a:pPr>
            <a:endParaRPr lang="pt-BR" dirty="0" smtClean="0"/>
          </a:p>
          <a:p>
            <a:pPr marL="571500" lvl="0" indent="-457200">
              <a:buFont typeface="+mj-lt"/>
              <a:buAutoNum type="arabicPeriod" startAt="3"/>
            </a:pPr>
            <a:endParaRPr lang="pt-BR" dirty="0" smtClean="0"/>
          </a:p>
          <a:p>
            <a:pPr marL="571500" lvl="0" indent="-457200">
              <a:buFont typeface="+mj-lt"/>
              <a:buAutoNum type="arabicPeriod" startAt="3"/>
            </a:pPr>
            <a:endParaRPr lang="pt-BR" dirty="0" smtClean="0"/>
          </a:p>
          <a:p>
            <a:pPr marL="571500" indent="-457200">
              <a:buFont typeface="+mj-lt"/>
              <a:buAutoNum type="arabicPeriod" startAt="3"/>
            </a:pPr>
            <a:endParaRPr lang="pt-BR" dirty="0" smtClean="0"/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3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pt-BR" dirty="0" smtClean="0"/>
              <a:t>Equação do cabo:</a:t>
            </a:r>
          </a:p>
          <a:p>
            <a:pPr marL="114300" indent="0" algn="ctr">
              <a:buNone/>
            </a:pPr>
            <a:r>
              <a:rPr lang="pt-BR" i="1" dirty="0" err="1" smtClean="0"/>
              <a:t>η</a:t>
            </a:r>
            <a:r>
              <a:rPr lang="pt-BR" i="1" dirty="0" smtClean="0"/>
              <a:t> = 6,82x10</a:t>
            </a:r>
            <a:r>
              <a:rPr lang="pt-BR" i="1" baseline="30000" dirty="0" smtClean="0"/>
              <a:t>-5</a:t>
            </a:r>
            <a:r>
              <a:rPr lang="pt-BR" i="1" dirty="0" smtClean="0"/>
              <a:t>.ξ</a:t>
            </a:r>
            <a:r>
              <a:rPr lang="pt-BR" i="1" baseline="30000" dirty="0" smtClean="0"/>
              <a:t>2</a:t>
            </a:r>
            <a:endParaRPr lang="pt-BR" dirty="0"/>
          </a:p>
          <a:p>
            <a:pPr marL="114300" indent="0" algn="ctr">
              <a:buNone/>
            </a:pPr>
            <a:endParaRPr lang="pt-BR" dirty="0" smtClean="0"/>
          </a:p>
          <a:p>
            <a:pPr marL="114300" indent="0" algn="ctr">
              <a:buNone/>
            </a:pPr>
            <a:endParaRPr lang="pt-BR" dirty="0"/>
          </a:p>
        </p:txBody>
      </p:sp>
      <p:pic>
        <p:nvPicPr>
          <p:cNvPr id="4" name="Picture 3" descr="Captura de Tela 2016-03-30 às 21.00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48000"/>
            <a:ext cx="8235341" cy="23622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do Trabalho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Este trabalho tem como objetivo o projeto de uma viga em concreto protendido pós-tracionada biapoiada de uma edificação com vão de 26,0 m. Para tanto, o projeto estrutural teve como etapas:</a:t>
            </a:r>
          </a:p>
          <a:p>
            <a:pPr lvl="1"/>
            <a:endParaRPr lang="pt-BR" sz="2400" dirty="0"/>
          </a:p>
          <a:p>
            <a:pPr lvl="1"/>
            <a:r>
              <a:rPr lang="pt-BR" sz="2400" dirty="0" smtClean="0"/>
              <a:t>Dimensionamento à Flexão no Estado Limite Último (ELU), com uso da tabela K6;</a:t>
            </a:r>
          </a:p>
          <a:p>
            <a:pPr lvl="1"/>
            <a:r>
              <a:rPr lang="pt-BR" sz="2400" dirty="0" smtClean="0"/>
              <a:t>Verificação das Tensões no Ato da Protensão;</a:t>
            </a:r>
          </a:p>
          <a:p>
            <a:pPr lvl="1"/>
            <a:r>
              <a:rPr lang="pt-BR" sz="2400" dirty="0" smtClean="0"/>
              <a:t>Traçado Longitudinal dos Cabos;</a:t>
            </a:r>
          </a:p>
          <a:p>
            <a:pPr lvl="1"/>
            <a:r>
              <a:rPr lang="pt-BR" sz="2400" dirty="0" smtClean="0"/>
              <a:t>Cálculo das Perdas de Protensão por Atrito e Acomodação da Ancoragem;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70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Cabo </a:t>
            </a:r>
            <a:r>
              <a:rPr lang="pt-BR" dirty="0" smtClean="0"/>
              <a:t>2</a:t>
            </a:r>
            <a:endParaRPr lang="pt-BR" dirty="0"/>
          </a:p>
          <a:p>
            <a:pPr marL="571500" lvl="0" indent="-457200">
              <a:buFont typeface="+mj-lt"/>
              <a:buAutoNum type="arabicPeriod"/>
            </a:pPr>
            <a:r>
              <a:rPr lang="pt-BR" dirty="0"/>
              <a:t>Adotou-se </a:t>
            </a:r>
            <a:r>
              <a:rPr lang="pt-BR" dirty="0" err="1"/>
              <a:t>ξ</a:t>
            </a:r>
            <a:r>
              <a:rPr lang="pt-BR" dirty="0"/>
              <a:t> = </a:t>
            </a:r>
            <a:r>
              <a:rPr lang="pt-BR" dirty="0" smtClean="0"/>
              <a:t>1014,85 </a:t>
            </a:r>
            <a:r>
              <a:rPr lang="pt-BR" dirty="0"/>
              <a:t>cm;</a:t>
            </a:r>
          </a:p>
          <a:p>
            <a:pPr marL="571500" indent="-457200">
              <a:buFont typeface="+mj-lt"/>
              <a:buAutoNum type="arabicPeriod"/>
            </a:pPr>
            <a:r>
              <a:rPr lang="pt-BR" dirty="0"/>
              <a:t>O valor de α é:</a:t>
            </a:r>
          </a:p>
          <a:p>
            <a:pPr marL="114300" indent="0" algn="ctr">
              <a:buNone/>
            </a:pPr>
            <a:r>
              <a:rPr lang="pt-BR" dirty="0"/>
              <a:t>α = </a:t>
            </a:r>
            <a:r>
              <a:rPr lang="pt-BR" dirty="0" err="1"/>
              <a:t>arctg</a:t>
            </a:r>
            <a:r>
              <a:rPr lang="pt-BR" dirty="0"/>
              <a:t> (</a:t>
            </a:r>
            <a:r>
              <a:rPr lang="pt-BR" dirty="0" smtClean="0"/>
              <a:t>2(</a:t>
            </a:r>
            <a:r>
              <a:rPr lang="pt-BR" i="1" dirty="0" smtClean="0"/>
              <a:t>90</a:t>
            </a:r>
            <a:r>
              <a:rPr lang="pt-BR" i="1" dirty="0"/>
              <a:t>-</a:t>
            </a:r>
            <a:r>
              <a:rPr lang="pt-BR" i="1" dirty="0" smtClean="0"/>
              <a:t>33,5)</a:t>
            </a:r>
            <a:r>
              <a:rPr lang="pt-BR" dirty="0" smtClean="0"/>
              <a:t>/(</a:t>
            </a:r>
            <a:r>
              <a:rPr lang="pt-BR" i="1" dirty="0"/>
              <a:t>2x200+</a:t>
            </a:r>
            <a:r>
              <a:rPr lang="pt-BR" i="1" dirty="0" smtClean="0"/>
              <a:t>1014,85</a:t>
            </a:r>
            <a:r>
              <a:rPr lang="pt-BR" dirty="0" smtClean="0"/>
              <a:t>) </a:t>
            </a:r>
            <a:r>
              <a:rPr lang="pt-BR" dirty="0"/>
              <a:t>= </a:t>
            </a:r>
            <a:r>
              <a:rPr lang="pt-BR" dirty="0" smtClean="0"/>
              <a:t>4,56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114300" indent="0" algn="just">
              <a:buNone/>
            </a:pPr>
            <a:r>
              <a:rPr lang="pt-BR" dirty="0"/>
              <a:t>Adotou-se α = </a:t>
            </a:r>
            <a:r>
              <a:rPr lang="pt-BR" dirty="0" smtClean="0"/>
              <a:t>5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3"/>
            </a:pPr>
            <a:r>
              <a:rPr lang="pt-BR" dirty="0"/>
              <a:t>Calculou-se o novo valor de </a:t>
            </a:r>
            <a:r>
              <a:rPr lang="pt-BR" dirty="0" err="1"/>
              <a:t>ξ</a:t>
            </a:r>
            <a:r>
              <a:rPr lang="pt-BR" dirty="0"/>
              <a:t>:</a:t>
            </a:r>
          </a:p>
          <a:p>
            <a:pPr marL="114300" lvl="0" indent="0" algn="ctr">
              <a:buNone/>
            </a:pPr>
            <a:r>
              <a:rPr lang="pt-BR" i="1" dirty="0" err="1"/>
              <a:t>ξ</a:t>
            </a:r>
            <a:r>
              <a:rPr lang="pt-BR" dirty="0"/>
              <a:t>  = </a:t>
            </a:r>
            <a:r>
              <a:rPr lang="pt-BR" i="1" dirty="0"/>
              <a:t>2.</a:t>
            </a:r>
            <a:r>
              <a:rPr lang="pt-BR" i="1" dirty="0" smtClean="0"/>
              <a:t>(</a:t>
            </a:r>
            <a:r>
              <a:rPr lang="pt-BR" i="1" dirty="0"/>
              <a:t>90-33,5-200xtg 5°</a:t>
            </a:r>
            <a:r>
              <a:rPr lang="pt-BR" i="1" dirty="0" smtClean="0"/>
              <a:t>)</a:t>
            </a:r>
            <a:r>
              <a:rPr lang="pt-BR" dirty="0" smtClean="0"/>
              <a:t>/</a:t>
            </a:r>
            <a:r>
              <a:rPr lang="pt-BR" i="1" dirty="0" err="1"/>
              <a:t>tg</a:t>
            </a:r>
            <a:r>
              <a:rPr lang="pt-BR" i="1" dirty="0"/>
              <a:t> </a:t>
            </a:r>
            <a:r>
              <a:rPr lang="pt-BR" i="1" dirty="0" smtClean="0"/>
              <a:t>5°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i="1" dirty="0"/>
              <a:t>891,60</a:t>
            </a:r>
            <a:r>
              <a:rPr lang="pt-BR" dirty="0"/>
              <a:t> </a:t>
            </a:r>
            <a:r>
              <a:rPr lang="pt-BR" i="1" dirty="0" smtClean="0"/>
              <a:t>cm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4"/>
            </a:pPr>
            <a:r>
              <a:rPr lang="pt-BR" dirty="0"/>
              <a:t>Calculou-se o valor de </a:t>
            </a:r>
            <a:r>
              <a:rPr lang="pt-BR" dirty="0" err="1"/>
              <a:t>η</a:t>
            </a:r>
            <a:r>
              <a:rPr lang="pt-BR" dirty="0"/>
              <a:t>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90-33,5-200xtg 5°</a:t>
            </a:r>
            <a:r>
              <a:rPr lang="pt-BR" dirty="0"/>
              <a:t> </a:t>
            </a:r>
            <a:r>
              <a:rPr lang="pt-BR" i="1" dirty="0" smtClean="0"/>
              <a:t>= 39 </a:t>
            </a:r>
            <a:r>
              <a:rPr lang="pt-BR" i="1" dirty="0"/>
              <a:t>cm</a:t>
            </a:r>
          </a:p>
          <a:p>
            <a:pPr marL="571500" lvl="0" indent="-457200" algn="just">
              <a:buFont typeface="+mj-lt"/>
              <a:buAutoNum type="arabicPeriod" startAt="5"/>
            </a:pPr>
            <a:r>
              <a:rPr lang="pt-BR" dirty="0"/>
              <a:t>Calculou-se o valor de a:</a:t>
            </a:r>
          </a:p>
          <a:p>
            <a:pPr marL="114300" lvl="0" indent="0" algn="ctr">
              <a:buNone/>
            </a:pPr>
            <a:r>
              <a:rPr lang="pt-BR" dirty="0"/>
              <a:t>a = </a:t>
            </a:r>
            <a:r>
              <a:rPr lang="pt-BR" i="1" dirty="0" smtClean="0"/>
              <a:t>39</a:t>
            </a:r>
            <a:r>
              <a:rPr lang="pt-BR" dirty="0" smtClean="0"/>
              <a:t>/</a:t>
            </a:r>
            <a:r>
              <a:rPr lang="pt-BR" i="1" dirty="0" smtClean="0"/>
              <a:t>891,6</a:t>
            </a:r>
            <a:r>
              <a:rPr lang="pt-BR" i="1" baseline="30000" dirty="0" smtClean="0"/>
              <a:t>2</a:t>
            </a:r>
            <a:r>
              <a:rPr lang="pt-BR" i="1" dirty="0" smtClean="0"/>
              <a:t> </a:t>
            </a:r>
            <a:r>
              <a:rPr lang="pt-BR" i="1" dirty="0"/>
              <a:t>= </a:t>
            </a:r>
            <a:r>
              <a:rPr lang="pt-BR" i="1" dirty="0" smtClean="0"/>
              <a:t>4,91x10</a:t>
            </a:r>
            <a:r>
              <a:rPr lang="pt-BR" i="1" baseline="30000" dirty="0"/>
              <a:t>-5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pt-BR" dirty="0"/>
              <a:t>Equação do cabo: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4,91</a:t>
            </a:r>
            <a:r>
              <a:rPr lang="pt-BR" i="1" dirty="0" smtClean="0"/>
              <a:t>x10</a:t>
            </a:r>
            <a:r>
              <a:rPr lang="pt-BR" i="1" baseline="30000" dirty="0"/>
              <a:t>-5</a:t>
            </a:r>
            <a:r>
              <a:rPr lang="pt-BR" i="1" dirty="0"/>
              <a:t>.ξ</a:t>
            </a:r>
            <a:r>
              <a:rPr lang="pt-BR" i="1" baseline="30000" dirty="0"/>
              <a:t>2</a:t>
            </a:r>
            <a:endParaRPr lang="pt-BR" dirty="0"/>
          </a:p>
          <a:p>
            <a:endParaRPr lang="pt-BR" dirty="0" smtClean="0"/>
          </a:p>
          <a:p>
            <a:pPr algn="ctr"/>
            <a:endParaRPr lang="pt-BR" dirty="0"/>
          </a:p>
        </p:txBody>
      </p:sp>
      <p:pic>
        <p:nvPicPr>
          <p:cNvPr id="4" name="Picture 3" descr="Captura de Tela 2016-03-30 às 21.0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600"/>
            <a:ext cx="8481786" cy="20955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Cabo 3</a:t>
            </a:r>
          </a:p>
          <a:p>
            <a:pPr marL="571500" lvl="0" indent="-457200">
              <a:buFont typeface="+mj-lt"/>
              <a:buAutoNum type="arabicPeriod"/>
            </a:pPr>
            <a:r>
              <a:rPr lang="pt-BR" dirty="0"/>
              <a:t>Adotou-se </a:t>
            </a:r>
            <a:r>
              <a:rPr lang="pt-BR" dirty="0" err="1"/>
              <a:t>ξ</a:t>
            </a:r>
            <a:r>
              <a:rPr lang="pt-BR" dirty="0"/>
              <a:t> = </a:t>
            </a:r>
            <a:r>
              <a:rPr lang="pt-BR" dirty="0" smtClean="0"/>
              <a:t>914,85 </a:t>
            </a:r>
            <a:r>
              <a:rPr lang="pt-BR" dirty="0"/>
              <a:t>cm;</a:t>
            </a:r>
          </a:p>
          <a:p>
            <a:pPr marL="571500" indent="-457200">
              <a:buFont typeface="+mj-lt"/>
              <a:buAutoNum type="arabicPeriod"/>
            </a:pPr>
            <a:r>
              <a:rPr lang="pt-BR" dirty="0"/>
              <a:t>O valor de α é:</a:t>
            </a:r>
          </a:p>
          <a:p>
            <a:pPr marL="114300" indent="0" algn="ctr">
              <a:buNone/>
            </a:pPr>
            <a:r>
              <a:rPr lang="pt-BR" dirty="0"/>
              <a:t>α = </a:t>
            </a:r>
            <a:r>
              <a:rPr lang="pt-BR" dirty="0" err="1"/>
              <a:t>arctg</a:t>
            </a:r>
            <a:r>
              <a:rPr lang="pt-BR" dirty="0"/>
              <a:t> (</a:t>
            </a:r>
            <a:r>
              <a:rPr lang="pt-BR" dirty="0" smtClean="0"/>
              <a:t>2(</a:t>
            </a:r>
            <a:r>
              <a:rPr lang="pt-BR" i="1" dirty="0"/>
              <a:t>6</a:t>
            </a:r>
            <a:r>
              <a:rPr lang="pt-BR" i="1" dirty="0" smtClean="0"/>
              <a:t>0-19,5)</a:t>
            </a:r>
            <a:r>
              <a:rPr lang="pt-BR" dirty="0" smtClean="0"/>
              <a:t>/(</a:t>
            </a:r>
            <a:r>
              <a:rPr lang="pt-BR" i="1" dirty="0" smtClean="0"/>
              <a:t>2x300+914,85</a:t>
            </a:r>
            <a:r>
              <a:rPr lang="pt-BR" dirty="0" smtClean="0"/>
              <a:t>) </a:t>
            </a:r>
            <a:r>
              <a:rPr lang="pt-BR" dirty="0"/>
              <a:t>= </a:t>
            </a:r>
            <a:r>
              <a:rPr lang="pt-BR" dirty="0" smtClean="0"/>
              <a:t>3,06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114300" indent="0" algn="just">
              <a:buNone/>
            </a:pPr>
            <a:r>
              <a:rPr lang="pt-BR" dirty="0"/>
              <a:t>Adotou-se α = 4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3"/>
            </a:pPr>
            <a:r>
              <a:rPr lang="pt-BR" dirty="0"/>
              <a:t>Calculou-se o novo valor de </a:t>
            </a:r>
            <a:r>
              <a:rPr lang="pt-BR" dirty="0" err="1"/>
              <a:t>ξ</a:t>
            </a:r>
            <a:r>
              <a:rPr lang="pt-BR" dirty="0"/>
              <a:t>:</a:t>
            </a:r>
          </a:p>
          <a:p>
            <a:pPr marL="114300" lvl="0" indent="0" algn="ctr">
              <a:buNone/>
            </a:pPr>
            <a:r>
              <a:rPr lang="pt-BR" i="1" dirty="0" err="1"/>
              <a:t>ξ</a:t>
            </a:r>
            <a:r>
              <a:rPr lang="pt-BR" dirty="0"/>
              <a:t>  = </a:t>
            </a:r>
            <a:r>
              <a:rPr lang="pt-BR" i="1" dirty="0"/>
              <a:t>2.</a:t>
            </a:r>
            <a:r>
              <a:rPr lang="pt-BR" i="1" dirty="0" smtClean="0"/>
              <a:t>(</a:t>
            </a:r>
            <a:r>
              <a:rPr lang="pt-BR" i="1" dirty="0"/>
              <a:t>60-19,5-300xtg 4</a:t>
            </a:r>
            <a:r>
              <a:rPr lang="pt-BR" i="1" dirty="0" smtClean="0"/>
              <a:t>°)</a:t>
            </a:r>
            <a:r>
              <a:rPr lang="pt-BR" dirty="0" smtClean="0"/>
              <a:t>/</a:t>
            </a:r>
            <a:r>
              <a:rPr lang="pt-BR" i="1" dirty="0" err="1"/>
              <a:t>tg</a:t>
            </a:r>
            <a:r>
              <a:rPr lang="pt-BR" i="1" dirty="0"/>
              <a:t> 4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i="1" dirty="0" smtClean="0"/>
              <a:t>558,35</a:t>
            </a:r>
            <a:r>
              <a:rPr lang="pt-BR" dirty="0" smtClean="0"/>
              <a:t> </a:t>
            </a:r>
            <a:r>
              <a:rPr lang="pt-BR" i="1" dirty="0" smtClean="0"/>
              <a:t>cm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4"/>
            </a:pPr>
            <a:r>
              <a:rPr lang="pt-BR" dirty="0"/>
              <a:t>Calculou-se o valor de </a:t>
            </a:r>
            <a:r>
              <a:rPr lang="pt-BR" dirty="0" err="1"/>
              <a:t>η</a:t>
            </a:r>
            <a:r>
              <a:rPr lang="pt-BR" dirty="0"/>
              <a:t>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60-19,5-300xtg 4°</a:t>
            </a:r>
            <a:r>
              <a:rPr lang="pt-BR" dirty="0"/>
              <a:t> </a:t>
            </a:r>
            <a:r>
              <a:rPr lang="pt-BR" i="1" dirty="0" smtClean="0"/>
              <a:t>= 19,52 </a:t>
            </a:r>
            <a:r>
              <a:rPr lang="pt-BR" i="1" dirty="0"/>
              <a:t>cm</a:t>
            </a:r>
          </a:p>
          <a:p>
            <a:pPr marL="571500" lvl="0" indent="-457200" algn="just">
              <a:buFont typeface="+mj-lt"/>
              <a:buAutoNum type="arabicPeriod" startAt="5"/>
            </a:pPr>
            <a:r>
              <a:rPr lang="pt-BR" dirty="0"/>
              <a:t>Calculou-se o valor de a:</a:t>
            </a:r>
          </a:p>
          <a:p>
            <a:pPr marL="114300" lvl="0" indent="0" algn="ctr">
              <a:buNone/>
            </a:pPr>
            <a:r>
              <a:rPr lang="pt-BR" dirty="0"/>
              <a:t>a = </a:t>
            </a:r>
            <a:r>
              <a:rPr lang="pt-BR" i="1" dirty="0" smtClean="0"/>
              <a:t>19,52</a:t>
            </a:r>
            <a:r>
              <a:rPr lang="pt-BR" dirty="0" smtClean="0"/>
              <a:t>/</a:t>
            </a:r>
            <a:r>
              <a:rPr lang="pt-BR" i="1" dirty="0" smtClean="0"/>
              <a:t>558,35</a:t>
            </a:r>
            <a:r>
              <a:rPr lang="pt-BR" i="1" baseline="30000" dirty="0" smtClean="0"/>
              <a:t>2</a:t>
            </a:r>
            <a:r>
              <a:rPr lang="pt-BR" i="1" dirty="0" smtClean="0"/>
              <a:t> </a:t>
            </a:r>
            <a:r>
              <a:rPr lang="pt-BR" i="1" dirty="0"/>
              <a:t>= </a:t>
            </a:r>
            <a:r>
              <a:rPr lang="pt-BR" i="1" dirty="0" smtClean="0"/>
              <a:t>6,26x10</a:t>
            </a:r>
            <a:r>
              <a:rPr lang="pt-BR" i="1" baseline="30000" dirty="0"/>
              <a:t>-5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04800"/>
            <a:ext cx="9144000" cy="1143000"/>
          </a:xfrm>
        </p:spPr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pt-BR" dirty="0"/>
              <a:t>Equação do cabo: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6,26</a:t>
            </a:r>
            <a:r>
              <a:rPr lang="pt-BR" i="1" dirty="0" smtClean="0"/>
              <a:t>x10</a:t>
            </a:r>
            <a:r>
              <a:rPr lang="pt-BR" i="1" baseline="30000" dirty="0"/>
              <a:t>-5</a:t>
            </a:r>
            <a:r>
              <a:rPr lang="pt-BR" i="1" dirty="0"/>
              <a:t>.</a:t>
            </a:r>
            <a:r>
              <a:rPr lang="pt-BR" i="1" dirty="0" smtClean="0"/>
              <a:t>ξ</a:t>
            </a:r>
            <a:r>
              <a:rPr lang="pt-BR" i="1" baseline="30000" dirty="0" smtClean="0"/>
              <a:t>2</a:t>
            </a:r>
          </a:p>
          <a:p>
            <a:pPr marL="114300" indent="0" algn="ctr">
              <a:buNone/>
            </a:pPr>
            <a:endParaRPr lang="pt-BR" i="1" baseline="30000" dirty="0"/>
          </a:p>
          <a:p>
            <a:pPr marL="114300" indent="0" algn="ctr">
              <a:buNone/>
            </a:pPr>
            <a:endParaRPr lang="pt-BR" dirty="0"/>
          </a:p>
          <a:p>
            <a:endParaRPr lang="pt-BR" dirty="0" smtClean="0"/>
          </a:p>
          <a:p>
            <a:pPr algn="ctr"/>
            <a:endParaRPr lang="pt-BR" dirty="0"/>
          </a:p>
        </p:txBody>
      </p:sp>
      <p:pic>
        <p:nvPicPr>
          <p:cNvPr id="5" name="Picture 4" descr="Captura de Tela 2016-03-30 às 21.1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43200"/>
            <a:ext cx="8568924" cy="1727200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Cabo </a:t>
            </a:r>
            <a:r>
              <a:rPr lang="pt-BR" dirty="0" smtClean="0"/>
              <a:t>4</a:t>
            </a:r>
            <a:endParaRPr lang="pt-BR" dirty="0"/>
          </a:p>
          <a:p>
            <a:pPr marL="571500" lvl="0" indent="-457200">
              <a:buFont typeface="+mj-lt"/>
              <a:buAutoNum type="arabicPeriod"/>
            </a:pPr>
            <a:r>
              <a:rPr lang="pt-BR" dirty="0"/>
              <a:t>Adotou-se </a:t>
            </a:r>
            <a:r>
              <a:rPr lang="pt-BR" dirty="0" err="1"/>
              <a:t>ξ</a:t>
            </a:r>
            <a:r>
              <a:rPr lang="pt-BR" dirty="0"/>
              <a:t> = </a:t>
            </a:r>
            <a:r>
              <a:rPr lang="pt-BR" dirty="0" smtClean="0"/>
              <a:t>914,85 </a:t>
            </a:r>
            <a:r>
              <a:rPr lang="pt-BR" dirty="0"/>
              <a:t>cm;</a:t>
            </a:r>
          </a:p>
          <a:p>
            <a:pPr marL="571500" indent="-457200">
              <a:buFont typeface="+mj-lt"/>
              <a:buAutoNum type="arabicPeriod"/>
            </a:pPr>
            <a:r>
              <a:rPr lang="pt-BR" dirty="0"/>
              <a:t>O valor de α é:</a:t>
            </a:r>
          </a:p>
          <a:p>
            <a:pPr marL="114300" indent="0" algn="ctr">
              <a:buNone/>
            </a:pPr>
            <a:r>
              <a:rPr lang="pt-BR" dirty="0"/>
              <a:t>α = </a:t>
            </a:r>
            <a:r>
              <a:rPr lang="pt-BR" dirty="0" err="1"/>
              <a:t>arctg</a:t>
            </a:r>
            <a:r>
              <a:rPr lang="pt-BR" dirty="0"/>
              <a:t> (</a:t>
            </a:r>
            <a:r>
              <a:rPr lang="pt-BR" dirty="0" smtClean="0"/>
              <a:t>2(</a:t>
            </a:r>
            <a:r>
              <a:rPr lang="pt-BR" i="1" dirty="0" smtClean="0"/>
              <a:t>30-19,5)</a:t>
            </a:r>
            <a:r>
              <a:rPr lang="pt-BR" dirty="0" smtClean="0"/>
              <a:t>/(</a:t>
            </a:r>
            <a:r>
              <a:rPr lang="pt-BR" i="1" dirty="0" smtClean="0"/>
              <a:t>2x300+914,85</a:t>
            </a:r>
            <a:r>
              <a:rPr lang="pt-BR" dirty="0" smtClean="0"/>
              <a:t>) </a:t>
            </a:r>
            <a:r>
              <a:rPr lang="pt-BR" dirty="0"/>
              <a:t>= </a:t>
            </a:r>
            <a:r>
              <a:rPr lang="pt-BR" dirty="0" smtClean="0"/>
              <a:t>0,79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114300" indent="0" algn="just">
              <a:buNone/>
            </a:pPr>
            <a:r>
              <a:rPr lang="pt-BR" dirty="0"/>
              <a:t>Adotou-se α = </a:t>
            </a:r>
            <a:r>
              <a:rPr lang="pt-BR" dirty="0" smtClean="0"/>
              <a:t>2</a:t>
            </a:r>
            <a:r>
              <a:rPr lang="pt-BR" i="1" dirty="0" smtClean="0"/>
              <a:t>°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3"/>
            </a:pPr>
            <a:r>
              <a:rPr lang="pt-BR" dirty="0"/>
              <a:t>Calculou-se o novo valor de </a:t>
            </a:r>
            <a:r>
              <a:rPr lang="pt-BR" dirty="0" err="1"/>
              <a:t>ξ</a:t>
            </a:r>
            <a:r>
              <a:rPr lang="pt-BR" dirty="0"/>
              <a:t>:</a:t>
            </a:r>
          </a:p>
          <a:p>
            <a:pPr marL="114300" lvl="0" indent="0" algn="ctr">
              <a:buNone/>
            </a:pPr>
            <a:r>
              <a:rPr lang="pt-BR" i="1" dirty="0" err="1"/>
              <a:t>ξ</a:t>
            </a:r>
            <a:r>
              <a:rPr lang="pt-BR" dirty="0"/>
              <a:t>  = </a:t>
            </a:r>
            <a:r>
              <a:rPr lang="pt-BR" i="1" dirty="0"/>
              <a:t>2.</a:t>
            </a:r>
            <a:r>
              <a:rPr lang="pt-BR" i="1" dirty="0" smtClean="0"/>
              <a:t>(</a:t>
            </a:r>
            <a:r>
              <a:rPr lang="pt-BR" i="1" dirty="0"/>
              <a:t>3</a:t>
            </a:r>
            <a:r>
              <a:rPr lang="pt-BR" i="1" dirty="0" smtClean="0"/>
              <a:t>0</a:t>
            </a:r>
            <a:r>
              <a:rPr lang="pt-BR" i="1" dirty="0"/>
              <a:t>-19,5-300xtg </a:t>
            </a:r>
            <a:r>
              <a:rPr lang="pt-BR" i="1" dirty="0" smtClean="0"/>
              <a:t>2°)</a:t>
            </a:r>
            <a:r>
              <a:rPr lang="pt-BR" dirty="0" smtClean="0"/>
              <a:t>/</a:t>
            </a:r>
            <a:r>
              <a:rPr lang="pt-BR" i="1" dirty="0" err="1"/>
              <a:t>tg</a:t>
            </a:r>
            <a:r>
              <a:rPr lang="pt-BR" i="1" dirty="0"/>
              <a:t> </a:t>
            </a:r>
            <a:r>
              <a:rPr lang="pt-BR" i="1" dirty="0" smtClean="0"/>
              <a:t>2°</a:t>
            </a:r>
            <a:r>
              <a:rPr lang="pt-BR" dirty="0" smtClean="0"/>
              <a:t> </a:t>
            </a:r>
            <a:r>
              <a:rPr lang="pt-BR" dirty="0"/>
              <a:t>= </a:t>
            </a:r>
            <a:r>
              <a:rPr lang="pt-BR" i="1" dirty="0" smtClean="0"/>
              <a:t>1,36</a:t>
            </a:r>
            <a:r>
              <a:rPr lang="pt-BR" dirty="0" smtClean="0"/>
              <a:t> </a:t>
            </a:r>
            <a:r>
              <a:rPr lang="pt-BR" i="1" dirty="0" smtClean="0"/>
              <a:t>cm</a:t>
            </a:r>
            <a:r>
              <a:rPr lang="pt-BR" dirty="0" smtClean="0"/>
              <a:t> </a:t>
            </a:r>
            <a:endParaRPr lang="pt-BR" dirty="0"/>
          </a:p>
          <a:p>
            <a:pPr marL="571500" lvl="0" indent="-457200">
              <a:buFont typeface="+mj-lt"/>
              <a:buAutoNum type="arabicPeriod" startAt="4"/>
            </a:pPr>
            <a:r>
              <a:rPr lang="pt-BR" dirty="0"/>
              <a:t>Calculou-se o valor de </a:t>
            </a:r>
            <a:r>
              <a:rPr lang="pt-BR" dirty="0" err="1"/>
              <a:t>η</a:t>
            </a:r>
            <a:r>
              <a:rPr lang="pt-BR" dirty="0"/>
              <a:t>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3</a:t>
            </a:r>
            <a:r>
              <a:rPr lang="pt-BR" i="1" dirty="0" smtClean="0"/>
              <a:t>0</a:t>
            </a:r>
            <a:r>
              <a:rPr lang="pt-BR" i="1" dirty="0"/>
              <a:t>-19,5-300xtg </a:t>
            </a:r>
            <a:r>
              <a:rPr lang="pt-BR" i="1" dirty="0" smtClean="0"/>
              <a:t>2°</a:t>
            </a:r>
            <a:r>
              <a:rPr lang="pt-BR" dirty="0" smtClean="0"/>
              <a:t> </a:t>
            </a:r>
            <a:r>
              <a:rPr lang="pt-BR" i="1" dirty="0" smtClean="0"/>
              <a:t>= 0,23 </a:t>
            </a:r>
            <a:r>
              <a:rPr lang="pt-BR" i="1" dirty="0"/>
              <a:t>cm</a:t>
            </a:r>
          </a:p>
          <a:p>
            <a:pPr marL="571500" lvl="0" indent="-457200" algn="just">
              <a:buFont typeface="+mj-lt"/>
              <a:buAutoNum type="arabicPeriod" startAt="5"/>
            </a:pPr>
            <a:r>
              <a:rPr lang="pt-BR" dirty="0"/>
              <a:t>Calculou-se o valor de a:</a:t>
            </a:r>
          </a:p>
          <a:p>
            <a:pPr marL="114300" lvl="0" indent="0" algn="ctr">
              <a:buNone/>
            </a:pPr>
            <a:r>
              <a:rPr lang="pt-BR" dirty="0"/>
              <a:t>a = </a:t>
            </a:r>
            <a:r>
              <a:rPr lang="pt-BR" i="1" dirty="0" smtClean="0"/>
              <a:t>0,23</a:t>
            </a:r>
            <a:r>
              <a:rPr lang="pt-BR" dirty="0" smtClean="0"/>
              <a:t>/</a:t>
            </a:r>
            <a:r>
              <a:rPr lang="pt-BR" i="1" dirty="0" smtClean="0"/>
              <a:t>1,36</a:t>
            </a:r>
            <a:r>
              <a:rPr lang="pt-BR" i="1" baseline="30000" dirty="0" smtClean="0"/>
              <a:t>2</a:t>
            </a:r>
            <a:r>
              <a:rPr lang="pt-BR" i="1" dirty="0" smtClean="0"/>
              <a:t> </a:t>
            </a:r>
            <a:r>
              <a:rPr lang="pt-BR" i="1" dirty="0"/>
              <a:t>= </a:t>
            </a:r>
            <a:r>
              <a:rPr lang="pt-BR" i="1" dirty="0" smtClean="0"/>
              <a:t>0,124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3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Detalhamento dos cabos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 startAt="6"/>
            </a:pPr>
            <a:r>
              <a:rPr lang="pt-BR" dirty="0"/>
              <a:t>Equação do cabo:</a:t>
            </a:r>
          </a:p>
          <a:p>
            <a:pPr marL="114300" indent="0" algn="ctr">
              <a:buNone/>
            </a:pPr>
            <a:r>
              <a:rPr lang="pt-BR" i="1" dirty="0" err="1"/>
              <a:t>η</a:t>
            </a:r>
            <a:r>
              <a:rPr lang="pt-BR" i="1" dirty="0"/>
              <a:t> = </a:t>
            </a:r>
            <a:r>
              <a:rPr lang="pt-BR" i="1" dirty="0" smtClean="0"/>
              <a:t>0,124.ξ</a:t>
            </a:r>
            <a:r>
              <a:rPr lang="pt-BR" i="1" baseline="30000" dirty="0" smtClean="0"/>
              <a:t>2</a:t>
            </a:r>
          </a:p>
          <a:p>
            <a:pPr marL="114300" indent="0" algn="ctr">
              <a:buNone/>
            </a:pPr>
            <a:endParaRPr lang="pt-BR" i="1" baseline="30000" dirty="0"/>
          </a:p>
          <a:p>
            <a:pPr marL="114300" indent="0" algn="ctr">
              <a:buNone/>
            </a:pPr>
            <a:endParaRPr lang="pt-BR" dirty="0"/>
          </a:p>
          <a:p>
            <a:endParaRPr lang="pt-BR" dirty="0" smtClean="0"/>
          </a:p>
          <a:p>
            <a:pPr algn="ctr"/>
            <a:endParaRPr lang="pt-BR" dirty="0"/>
          </a:p>
        </p:txBody>
      </p:sp>
      <p:pic>
        <p:nvPicPr>
          <p:cNvPr id="4" name="Picture 3" descr="Captura de Tela 2016-03-30 às 21.1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8131119" cy="9017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de Protensão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b="1" dirty="0"/>
                  <a:t>Perdas por </a:t>
                </a:r>
                <a:r>
                  <a:rPr lang="pt-BR" b="1" dirty="0" smtClean="0"/>
                  <a:t>atrito:</a:t>
                </a:r>
              </a:p>
              <a:p>
                <a:pPr lvl="1"/>
                <a:endParaRPr lang="pt-BR" b="1" dirty="0"/>
              </a:p>
              <a:p>
                <a:pPr lvl="1"/>
                <a:r>
                  <a:rPr lang="pt-BR" b="1" dirty="0" smtClean="0"/>
                  <a:t>Força </a:t>
                </a:r>
                <a:r>
                  <a:rPr lang="pt-BR" b="1" dirty="0"/>
                  <a:t>do cabo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𝑝𝑖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0,74 . 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𝑝𝑡𝑘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charset="0"/>
                                </a:rPr>
                                <m:t>=0,74 . 1900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𝑀𝑃𝑎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=1406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𝑀𝑃𝑎</m:t>
                              </m:r>
                            </m:e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0,82 . 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𝑝𝑦𝑘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charset="0"/>
                                </a:rPr>
                                <m:t>=0,82 . 1710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𝑀𝑃𝑎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=1402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𝑀𝑃𝑎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400" dirty="0"/>
              </a:p>
              <a:p>
                <a:r>
                  <a:rPr lang="pt-BR" sz="2400" dirty="0"/>
                  <a:t>Logo: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pt-BR" sz="2400" i="1">
                            <a:latin typeface="Cambria Math" charset="0"/>
                          </a:rPr>
                          <m:t>𝑝𝑖</m:t>
                        </m:r>
                      </m:sub>
                    </m:sSub>
                    <m:r>
                      <a:rPr lang="pt-BR" sz="2400" i="1">
                        <a:latin typeface="Cambria Math" charset="0"/>
                      </a:rPr>
                      <m:t>=1402 </m:t>
                    </m:r>
                    <m:r>
                      <a:rPr lang="pt-BR" sz="2400" i="1">
                        <a:latin typeface="Cambria Math" charset="0"/>
                      </a:rPr>
                      <m:t>𝑀𝑃𝑎</m:t>
                    </m:r>
                  </m:oMath>
                </a14:m>
                <a:endParaRPr lang="pt-BR" sz="2400" dirty="0"/>
              </a:p>
              <a:p>
                <a:endParaRPr lang="pt-BR" sz="2400" dirty="0"/>
              </a:p>
              <a:p>
                <a:r>
                  <a:rPr lang="pt-BR" sz="2400" dirty="0"/>
                  <a:t>A força no cabo é calculada por: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pt-BR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pt-BR" sz="2400" i="1">
                        <a:latin typeface="Cambria Math" charset="0"/>
                      </a:rPr>
                      <m:t>=</m:t>
                    </m:r>
                    <m:r>
                      <a:rPr lang="pt-BR" sz="2400" i="1">
                        <a:latin typeface="Cambria Math" charset="0"/>
                      </a:rPr>
                      <m:t>𝑛</m:t>
                    </m:r>
                    <m:r>
                      <a:rPr lang="pt-BR" sz="2400" i="1">
                        <a:latin typeface="Cambria Math" charset="0"/>
                      </a:rPr>
                      <m:t> </m:t>
                    </m:r>
                    <m:r>
                      <a:rPr lang="pt-BR" sz="2400" i="1">
                        <a:latin typeface="Cambria Math" charset="0"/>
                      </a:rPr>
                      <m:t>𝑐𝑜𝑟𝑑</m:t>
                    </m:r>
                    <m:r>
                      <a:rPr lang="pt-BR" sz="2400" i="1">
                        <a:latin typeface="Cambria Math" charset="0"/>
                      </a:rPr>
                      <m:t> . </m:t>
                    </m:r>
                    <m:r>
                      <a:rPr lang="pt-BR" sz="2400" i="1">
                        <a:latin typeface="Cambria Math" charset="0"/>
                      </a:rPr>
                      <m:t>𝐴</m:t>
                    </m:r>
                    <m:r>
                      <a:rPr lang="pt-BR" sz="2400" i="1">
                        <a:latin typeface="Cambria Math" charset="0"/>
                      </a:rPr>
                      <m:t> </m:t>
                    </m:r>
                    <m:r>
                      <a:rPr lang="pt-BR" sz="2400" i="1">
                        <a:latin typeface="Cambria Math" charset="0"/>
                      </a:rPr>
                      <m:t>𝑐𝑜𝑟𝑑</m:t>
                    </m:r>
                    <m:r>
                      <a:rPr lang="pt-BR" sz="2400" i="1">
                        <a:latin typeface="Cambria Math" charset="0"/>
                      </a:rPr>
                      <m:t> . </m:t>
                    </m:r>
                    <m:sSub>
                      <m:sSubPr>
                        <m:ctrlPr>
                          <a:rPr lang="pt-BR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pt-BR" sz="2400" i="1">
                            <a:latin typeface="Cambria Math" charset="0"/>
                          </a:rPr>
                          <m:t>𝑝𝑖</m:t>
                        </m:r>
                      </m:sub>
                    </m:sSub>
                  </m:oMath>
                </a14:m>
                <a:endParaRPr lang="pt-BR" sz="2400" dirty="0"/>
              </a:p>
              <a:p>
                <a:endParaRPr lang="pt-BR" b="1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de Protensão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b="1" dirty="0"/>
                  <a:t>Perdas por </a:t>
                </a:r>
                <a:r>
                  <a:rPr lang="pt-BR" b="1" dirty="0" smtClean="0"/>
                  <a:t>atrito:</a:t>
                </a:r>
              </a:p>
              <a:p>
                <a:endParaRPr lang="pt-BR" sz="2400" dirty="0" smtClean="0"/>
              </a:p>
              <a:p>
                <a:pPr algn="just"/>
                <a:r>
                  <a:rPr lang="pt-BR" sz="2400" dirty="0" smtClean="0"/>
                  <a:t>Como </a:t>
                </a:r>
                <a:r>
                  <a:rPr lang="pt-BR" sz="2400" dirty="0"/>
                  <a:t>o diâmetro da cordoalha já foi determinado no valor de 12,7 mm, consultou-se a NBR 7483 (ABNT, 2004) e escolheu-se a área da seção de aço da cordoalha nominal no valor de 100,9 mm</a:t>
                </a:r>
                <a:r>
                  <a:rPr lang="pt-BR" sz="2400" baseline="30000" dirty="0"/>
                  <a:t>2</a:t>
                </a:r>
                <a:r>
                  <a:rPr lang="pt-BR" sz="2400" dirty="0"/>
                  <a:t>. Aplicando os valores conhecidos na fórmula anterior, temos</a:t>
                </a:r>
                <a:r>
                  <a:rPr lang="pt-BR" sz="2400" dirty="0" smtClean="0"/>
                  <a:t>:</a:t>
                </a:r>
              </a:p>
              <a:p>
                <a:pPr algn="just"/>
                <a:endParaRPr lang="pt-BR" sz="24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 12 . 100,9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𝑚𝑚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 . 1402</m:t>
                      </m:r>
                      <m:f>
                        <m:fPr>
                          <m:type m:val="lin"/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𝑚𝑚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2400" i="1">
                          <a:latin typeface="Cambria Math" charset="0"/>
                        </a:rPr>
                        <m:t>=  1697541,6 </m:t>
                      </m:r>
                      <m:r>
                        <a:rPr lang="pt-BR" sz="2400" i="1">
                          <a:latin typeface="Cambria Math" charset="0"/>
                        </a:rPr>
                        <m:t>𝑁</m:t>
                      </m:r>
                    </m:oMath>
                  </m:oMathPara>
                </a14:m>
                <a:endParaRPr lang="pt-BR" sz="24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=1697,54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𝑝𝑜𝑟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𝑐𝑎𝑏𝑜</m:t>
                      </m:r>
                    </m:oMath>
                  </m:oMathPara>
                </a14:m>
                <a:endParaRPr lang="pt-BR" sz="2400" dirty="0"/>
              </a:p>
              <a:p>
                <a:pPr lvl="1"/>
                <a:endParaRPr lang="pt-BR" b="1" dirty="0"/>
              </a:p>
              <a:p>
                <a:pPr lvl="1"/>
                <a:endParaRPr lang="pt-BR" sz="2400" dirty="0"/>
              </a:p>
              <a:p>
                <a:endParaRPr lang="pt-BR" b="1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89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3227294" y="1936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Perdas de Protensão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295400"/>
                <a:ext cx="9144000" cy="5486400"/>
              </a:xfrm>
            </p:spPr>
            <p:txBody>
              <a:bodyPr/>
              <a:lstStyle/>
              <a:p>
                <a:r>
                  <a:rPr lang="pt-BR" b="1" dirty="0" smtClean="0"/>
                  <a:t>Perdas por acomodação da ancoragem:</a:t>
                </a:r>
              </a:p>
              <a:p>
                <a:pPr lvl="0"/>
                <a:r>
                  <a:rPr lang="pt-BR" sz="2400" dirty="0"/>
                  <a:t>Com </a:t>
                </a:r>
                <a14:m>
                  <m:oMath xmlns:m="http://schemas.openxmlformats.org/officeDocument/2006/math">
                    <m:r>
                      <a:rPr lang="pt-BR" sz="2400" b="0" i="1">
                        <a:latin typeface="Cambria Math" charset="0"/>
                      </a:rPr>
                      <m:t>∆</m:t>
                    </m:r>
                    <m:r>
                      <a:rPr lang="pt-BR" sz="2400" b="0" i="1">
                        <a:latin typeface="Cambria Math" charset="0"/>
                      </a:rPr>
                      <m:t>𝑤</m:t>
                    </m:r>
                    <m:r>
                      <a:rPr lang="pt-BR" sz="2400" b="0" i="1">
                        <a:latin typeface="Cambria Math" charset="0"/>
                      </a:rPr>
                      <m:t>=4 </m:t>
                    </m:r>
                    <m:r>
                      <a:rPr lang="pt-BR" sz="2400" b="0" i="1">
                        <a:latin typeface="Cambria Math" charset="0"/>
                      </a:rPr>
                      <m:t>𝑚𝑚</m:t>
                    </m:r>
                  </m:oMath>
                </a14:m>
                <a:r>
                  <a:rPr lang="pt-BR" sz="2400" dirty="0" smtClean="0"/>
                  <a:t>:</a:t>
                </a:r>
              </a:p>
              <a:p>
                <a:pPr lvl="0"/>
                <a:r>
                  <a:rPr lang="pt-BR" sz="2400" dirty="0" smtClean="0"/>
                  <a:t>1ª Hipótese (w &lt; a), onde a = 0,8515 m</a:t>
                </a:r>
              </a:p>
              <a:p>
                <a:pPr lvl="0"/>
                <a:endParaRPr lang="pt-BR" sz="2400" dirty="0" smtClean="0"/>
              </a:p>
              <a:p>
                <a:pPr marL="11430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charset="0"/>
                                </a:rPr>
                                <m:t>∆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pt-BR" sz="2400" b="1" dirty="0" smtClean="0"/>
              </a:p>
              <a:p>
                <a:pPr lvl="0"/>
                <a:endParaRPr lang="pt-BR" sz="2400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0 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charset="0"/>
                            </a:rPr>
                            <m:t>𝑎</m:t>
                          </m:r>
                        </m:den>
                      </m:f>
                      <m:r>
                        <a:rPr lang="pt-BR" sz="2400" i="1">
                          <a:latin typeface="Cambria Math" charset="0"/>
                        </a:rPr>
                        <m:t>→</m:t>
                      </m:r>
                      <m:f>
                        <m:f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charset="0"/>
                            </a:rPr>
                            <m:t>1697,54−16</m:t>
                          </m:r>
                          <m:r>
                            <a:rPr lang="pt-BR" sz="2400" b="0" i="1" smtClean="0">
                              <a:latin typeface="Cambria Math" charset="0"/>
                            </a:rPr>
                            <m:t>94,65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charset="0"/>
                            </a:rPr>
                            <m:t>0,8515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 →</m:t>
                      </m:r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charset="0"/>
                        </a:rPr>
                        <m:t>3,394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  <m:r>
                        <a:rPr lang="pt-BR" sz="2400" i="1">
                          <a:latin typeface="Cambria Math" charset="0"/>
                        </a:rPr>
                        <m:t>/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:endParaRPr lang="pt-BR" sz="24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=16,899 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  <m:r>
                        <a:rPr lang="pt-BR" sz="2400" i="1">
                          <a:latin typeface="Cambria Math" charset="0"/>
                        </a:rPr>
                        <m:t> &gt;</m:t>
                      </m:r>
                      <m:r>
                        <a:rPr lang="pt-BR" sz="2400" i="1">
                          <a:latin typeface="Cambria Math" charset="0"/>
                        </a:rPr>
                        <m:t>𝑎</m:t>
                      </m:r>
                      <m:r>
                        <a:rPr lang="pt-BR" sz="2400" i="1">
                          <a:latin typeface="Cambria Math" charset="0"/>
                        </a:rPr>
                        <m:t>→</m:t>
                      </m:r>
                      <m:r>
                        <a:rPr lang="pt-BR" sz="2400" i="1">
                          <a:latin typeface="Cambria Math" charset="0"/>
                        </a:rPr>
                        <m:t>𝐻𝑖𝑝</m:t>
                      </m:r>
                      <m:r>
                        <a:rPr lang="pt-BR" sz="2400" i="1">
                          <a:latin typeface="Cambria Math" charset="0"/>
                        </a:rPr>
                        <m:t>ó</m:t>
                      </m:r>
                      <m:r>
                        <a:rPr lang="pt-BR" sz="2400" i="1">
                          <a:latin typeface="Cambria Math" charset="0"/>
                        </a:rPr>
                        <m:t>𝑡𝑒𝑠𝑒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𝐼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𝑛</m:t>
                      </m:r>
                      <m:r>
                        <a:rPr lang="pt-BR" sz="2400" i="1">
                          <a:latin typeface="Cambria Math" charset="0"/>
                        </a:rPr>
                        <m:t>ã</m:t>
                      </m:r>
                      <m:r>
                        <a:rPr lang="pt-BR" sz="2400" i="1">
                          <a:latin typeface="Cambria Math" charset="0"/>
                        </a:rPr>
                        <m:t>𝑜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𝑎𝑡𝑒𝑛𝑑𝑖𝑑𝑎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295400"/>
                <a:ext cx="9144000" cy="5486400"/>
              </a:xfrm>
              <a:blipFill rotWithShape="0">
                <a:blip r:embed="rId2"/>
                <a:stretch>
                  <a:fillRect t="-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5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de Protensão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295400"/>
                <a:ext cx="9144000" cy="5410200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Perdas por acomodação da ancoragem:</a:t>
                </a:r>
              </a:p>
              <a:p>
                <a:pPr lvl="0"/>
                <a:r>
                  <a:rPr lang="pt-BR" sz="2400" dirty="0"/>
                  <a:t>Com </a:t>
                </a:r>
                <a14:m>
                  <m:oMath xmlns:m="http://schemas.openxmlformats.org/officeDocument/2006/math">
                    <m:r>
                      <a:rPr lang="pt-BR" sz="2400" b="0" i="1">
                        <a:latin typeface="Cambria Math"/>
                      </a:rPr>
                      <m:t>∆</m:t>
                    </m:r>
                    <m:r>
                      <a:rPr lang="pt-BR" sz="2400" b="0" i="1">
                        <a:latin typeface="Cambria Math"/>
                      </a:rPr>
                      <m:t>𝑤</m:t>
                    </m:r>
                    <m:r>
                      <a:rPr lang="pt-BR" sz="2400" b="0" i="1">
                        <a:latin typeface="Cambria Math"/>
                      </a:rPr>
                      <m:t>=4 </m:t>
                    </m:r>
                    <m:r>
                      <a:rPr lang="pt-BR" sz="2400" b="0" i="1">
                        <a:latin typeface="Cambria Math"/>
                      </a:rPr>
                      <m:t>𝑚𝑚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pPr lvl="0"/>
                <a:r>
                  <a:rPr lang="pt-BR" sz="2400" dirty="0" smtClean="0"/>
                  <a:t>2ª </a:t>
                </a:r>
                <a:r>
                  <a:rPr lang="pt-BR" sz="2400" dirty="0"/>
                  <a:t>Hipótese </a:t>
                </a:r>
                <a:r>
                  <a:rPr lang="pt-BR" sz="2400" dirty="0" smtClean="0"/>
                  <a:t>(a &lt; w </a:t>
                </a:r>
                <a:r>
                  <a:rPr lang="pt-BR" sz="2400" dirty="0"/>
                  <a:t>&lt; </a:t>
                </a:r>
                <a:r>
                  <a:rPr lang="pt-BR" sz="2400" dirty="0" smtClean="0"/>
                  <a:t>l/2)</a:t>
                </a:r>
              </a:p>
              <a:p>
                <a:pPr lvl="0"/>
                <a:endParaRPr lang="pt-BR" sz="2400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+2 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𝑎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charset="0"/>
                            </a:rPr>
                            <m:t>− ∆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0 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0 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pt-BR" sz="24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pt-BR" sz="2400" b="0" i="1" smtClean="0">
                                      <a:latin typeface="Cambria Math"/>
                                    </a:rPr>
                                    <m:t>/2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/2−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𝑎</m:t>
                          </m:r>
                        </m:den>
                      </m:f>
                      <m:r>
                        <a:rPr lang="pt-BR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charset="0"/>
                            </a:rPr>
                            <m:t>1694,65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−1608,10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26/2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charset="0"/>
                            </a:rPr>
                            <m:t>0,8515</m:t>
                          </m:r>
                        </m:den>
                      </m:f>
                      <m:r>
                        <a:rPr lang="pt-BR" sz="2400" b="0" i="0" smtClean="0">
                          <a:latin typeface="Cambria Math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charset="0"/>
                        </a:rPr>
                        <m:t>7,124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  <m:r>
                        <a:rPr lang="pt-BR" sz="2400" i="1">
                          <a:latin typeface="Cambria Math" charset="0"/>
                        </a:rPr>
                        <m:t>/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sz="24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7</m:t>
                      </m:r>
                      <m:r>
                        <a:rPr lang="pt-BR" sz="2400" b="0" i="1" smtClean="0">
                          <a:latin typeface="Cambria Math" charset="0"/>
                        </a:rPr>
                        <m:t>,124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smtClean="0">
                          <a:latin typeface="Cambria Math" charset="0"/>
                        </a:rPr>
                        <m:t>+12,132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charset="0"/>
                        </a:rPr>
                        <m:t>966,182</m:t>
                      </m:r>
                      <m:r>
                        <a:rPr lang="pt-BR" sz="2400" i="1">
                          <a:latin typeface="Cambria Math" charset="0"/>
                        </a:rPr>
                        <m:t>=0</m:t>
                      </m:r>
                      <m:r>
                        <a:rPr lang="pt-BR" sz="2400" b="0" i="0" smtClean="0">
                          <a:latin typeface="Cambria Math" charset="0"/>
                        </a:rPr>
                        <m:t>     </m:t>
                      </m:r>
                      <m:r>
                        <a:rPr lang="pt-BR" sz="2400" b="0" i="1" smtClean="0">
                          <a:latin typeface="Cambria Math" charset="0"/>
                        </a:rPr>
                        <m:t>→ 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/>
                        </a:rPr>
                        <m:t>=</m:t>
                      </m:r>
                      <m:r>
                        <a:rPr lang="pt-BR" sz="2400" b="0" i="1" smtClean="0">
                          <a:latin typeface="Cambria Math" charset="0"/>
                        </a:rPr>
                        <m:t>10,825</m:t>
                      </m:r>
                      <m:r>
                        <a:rPr lang="pt-BR" sz="2400" i="1">
                          <a:latin typeface="Cambria Math"/>
                        </a:rPr>
                        <m:t> </m:t>
                      </m:r>
                      <m:r>
                        <a:rPr lang="pt-BR" sz="2400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>
                        <a:rPr lang="pt-BR" sz="2400" i="1">
                          <a:latin typeface="Cambria Math" charset="0"/>
                        </a:rPr>
                        <m:t>𝑎</m:t>
                      </m:r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=11,6</m:t>
                      </m:r>
                      <m:r>
                        <a:rPr lang="pt-BR" sz="2400" b="0" i="1" smtClean="0">
                          <a:latin typeface="Cambria Math" charset="0"/>
                        </a:rPr>
                        <m:t>765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  <m:r>
                        <a:rPr lang="pt-BR" sz="2400" b="0" i="1" smtClean="0">
                          <a:latin typeface="Cambria Math" charset="0"/>
                        </a:rPr>
                        <m:t>       </m:t>
                      </m:r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&lt;</m:t>
                      </m:r>
                      <m:r>
                        <a:rPr lang="pt-BR" sz="2400" i="1">
                          <a:latin typeface="Cambria Math" charset="0"/>
                        </a:rPr>
                        <m:t>𝑙</m:t>
                      </m:r>
                      <m:r>
                        <a:rPr lang="pt-BR" sz="2400" i="1">
                          <a:latin typeface="Cambria Math" charset="0"/>
                        </a:rPr>
                        <m:t>/2 →</m:t>
                      </m:r>
                      <m:r>
                        <a:rPr lang="pt-BR" sz="2400" i="1">
                          <a:latin typeface="Cambria Math" charset="0"/>
                        </a:rPr>
                        <m:t>𝐻𝑖𝑝</m:t>
                      </m:r>
                      <m:r>
                        <a:rPr lang="pt-BR" sz="2400" i="1">
                          <a:latin typeface="Cambria Math" charset="0"/>
                        </a:rPr>
                        <m:t>ó</m:t>
                      </m:r>
                      <m:r>
                        <a:rPr lang="pt-BR" sz="2400" i="1">
                          <a:latin typeface="Cambria Math" charset="0"/>
                        </a:rPr>
                        <m:t>𝑡𝑒𝑠𝑒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𝐼𝐼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𝑎𝑡𝑒𝑛𝑑𝑖𝑑𝑎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295400"/>
                <a:ext cx="9144000" cy="5410200"/>
              </a:xfrm>
              <a:blipFill rotWithShape="0">
                <a:blip r:embed="rId2"/>
                <a:stretch>
                  <a:fillRect t="-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6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Seção empregada:</a:t>
            </a:r>
          </a:p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000"/>
            <a:ext cx="4038600" cy="545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88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de Protensão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295400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Perdas por acomodação da ancoragem:</a:t>
                </a:r>
                <a:endParaRPr lang="pt-BR" sz="2400" i="1" dirty="0" smtClean="0"/>
              </a:p>
              <a:p>
                <a:pPr marL="114300" indent="0">
                  <a:buNone/>
                </a:pPr>
                <a:endParaRPr lang="pt-BR" sz="24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 (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 (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−∆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. </m:t>
                      </m:r>
                      <m:sSup>
                        <m:sSupPr>
                          <m:ctrlPr>
                            <a:rPr lang="pt-BR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 smtClean="0"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0 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=16</m:t>
                      </m:r>
                      <m:r>
                        <a:rPr lang="pt-BR" sz="2400" b="0" i="1" smtClean="0">
                          <a:latin typeface="Cambria Math" charset="0"/>
                        </a:rPr>
                        <m:t>27,53</m:t>
                      </m:r>
                      <m:r>
                        <a:rPr lang="pt-BR" sz="2400" i="1">
                          <a:latin typeface="Cambria Math"/>
                        </a:rPr>
                        <m:t> </m:t>
                      </m:r>
                      <m:r>
                        <a:rPr lang="pt-BR" sz="2400" i="1">
                          <a:latin typeface="Cambria Math"/>
                        </a:rPr>
                        <m:t>𝑘𝑁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 (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 (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𝑎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)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−2. 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.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0 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=1</m:t>
                      </m:r>
                      <m:r>
                        <a:rPr lang="pt-BR" sz="2400" b="0" i="1" smtClean="0">
                          <a:latin typeface="Cambria Math" charset="0"/>
                        </a:rPr>
                        <m:t>540,42</m:t>
                      </m:r>
                      <m:r>
                        <a:rPr lang="pt-BR" sz="2400" i="1">
                          <a:latin typeface="Cambria Math"/>
                        </a:rPr>
                        <m:t> </m:t>
                      </m:r>
                      <m:r>
                        <a:rPr lang="pt-BR" sz="2400" i="1">
                          <a:latin typeface="Cambria Math"/>
                        </a:rPr>
                        <m:t>𝑘𝑁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0 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=0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=2. 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. 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 . </m:t>
                          </m:r>
                          <m:r>
                            <a:rPr lang="pt-BR" sz="2400" i="1">
                              <a:latin typeface="Cambria Math"/>
                            </a:rPr>
                            <m:t>𝑎</m:t>
                          </m:r>
                          <m:r>
                            <a:rPr lang="pt-BR" sz="2400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pt-BR" sz="2400" i="1">
                          <a:latin typeface="Cambria Math"/>
                        </a:rPr>
                        <m:t>→∆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0 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=0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=1</m:t>
                      </m:r>
                      <m:r>
                        <a:rPr lang="pt-BR" sz="2400" b="0" i="1" smtClean="0">
                          <a:latin typeface="Cambria Math" charset="0"/>
                        </a:rPr>
                        <m:t>60,01</m:t>
                      </m:r>
                      <m:r>
                        <a:rPr lang="pt-BR" sz="2400" i="1">
                          <a:latin typeface="Cambria Math"/>
                        </a:rPr>
                        <m:t> </m:t>
                      </m:r>
                      <m:r>
                        <a:rPr lang="pt-BR" sz="2400" i="1">
                          <a:latin typeface="Cambria Math"/>
                        </a:rPr>
                        <m:t>𝑘𝑁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sz="24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/>
                            </a:rPr>
                            <m:t>𝑃</m:t>
                          </m:r>
                          <m:r>
                            <a:rPr lang="pt-BR" sz="2400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0 (</m:t>
                          </m:r>
                          <m:r>
                            <a:rPr lang="pt-BR" sz="2400" i="1">
                              <a:latin typeface="Cambria Math"/>
                            </a:rPr>
                            <m:t>𝑥</m:t>
                          </m:r>
                          <m:r>
                            <a:rPr lang="pt-BR" sz="2400" i="1">
                              <a:latin typeface="Cambria Math"/>
                            </a:rPr>
                            <m:t>=0)</m:t>
                          </m:r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/>
                        </a:rPr>
                        <m:t>− 2. 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. 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 . </m:t>
                          </m:r>
                          <m:r>
                            <a:rPr lang="pt-BR" sz="2400" i="1">
                              <a:latin typeface="Cambria Math"/>
                            </a:rPr>
                            <m:t>𝑎</m:t>
                          </m:r>
                          <m:r>
                            <a:rPr lang="pt-BR" sz="2400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pt-BR" sz="240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0 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=15</m:t>
                      </m:r>
                      <m:r>
                        <a:rPr lang="pt-BR" sz="2400" b="0" i="1" smtClean="0">
                          <a:latin typeface="Cambria Math" charset="0"/>
                        </a:rPr>
                        <m:t>37,53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295400"/>
                <a:ext cx="9144000" cy="5334000"/>
              </a:xfrm>
              <a:blipFill rotWithShape="0"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Perdas de Protensão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295400"/>
                <a:ext cx="9144000" cy="5562600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Perdas por acomodação da ancoragem:</a:t>
                </a:r>
              </a:p>
              <a:p>
                <a:pPr lvl="0"/>
                <a:r>
                  <a:rPr lang="pt-BR" sz="2400" dirty="0" smtClean="0"/>
                  <a:t>Com </a:t>
                </a:r>
                <a14:m>
                  <m:oMath xmlns:m="http://schemas.openxmlformats.org/officeDocument/2006/math">
                    <m:r>
                      <a:rPr lang="pt-BR" sz="2400" b="0" i="1">
                        <a:latin typeface="Cambria Math"/>
                      </a:rPr>
                      <m:t>∆</m:t>
                    </m:r>
                    <m:r>
                      <a:rPr lang="pt-BR" sz="2400" b="0" i="1">
                        <a:latin typeface="Cambria Math"/>
                      </a:rPr>
                      <m:t>𝑤</m:t>
                    </m:r>
                    <m:r>
                      <a:rPr lang="pt-BR" sz="2400" b="0" i="1">
                        <a:latin typeface="Cambria Math"/>
                      </a:rPr>
                      <m:t>=6 </m:t>
                    </m:r>
                    <m:r>
                      <a:rPr lang="pt-BR" sz="2400" b="0" i="1">
                        <a:latin typeface="Cambria Math"/>
                      </a:rPr>
                      <m:t>𝑚𝑚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pPr lvl="0"/>
                <a:r>
                  <a:rPr lang="pt-BR" sz="2400" dirty="0" smtClean="0"/>
                  <a:t>2ª </a:t>
                </a:r>
                <a:r>
                  <a:rPr lang="pt-BR" sz="2400" dirty="0"/>
                  <a:t>Hipótese (a </a:t>
                </a:r>
                <a:r>
                  <a:rPr lang="pt-BR" sz="2400" dirty="0" smtClean="0"/>
                  <a:t>&lt; w </a:t>
                </a:r>
                <a:r>
                  <a:rPr lang="pt-BR" sz="2400" dirty="0"/>
                  <a:t>&lt; l/2)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charset="0"/>
                        </a:rPr>
                        <m:t>7,124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𝑘𝑁</m:t>
                      </m:r>
                      <m:r>
                        <a:rPr lang="pt-BR" sz="2400" i="1">
                          <a:latin typeface="Cambria Math" charset="0"/>
                        </a:rPr>
                        <m:t>/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  <a:p>
                <a:endParaRPr lang="pt-BR" sz="24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+2 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∆</m:t>
                      </m:r>
                      <m:sSub>
                        <m:sSub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𝑎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 charset="0"/>
                            </a:rPr>
                            <m:t>− ∆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charset="0"/>
                        </a:rPr>
                        <m:t>7,124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charset="0"/>
                        </a:rPr>
                        <m:t>12,132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𝑥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charset="0"/>
                        </a:rPr>
                        <m:t>1450,499</m:t>
                      </m:r>
                      <m:r>
                        <a:rPr lang="pt-BR" sz="2400" i="1">
                          <a:latin typeface="Cambria Math" charset="0"/>
                        </a:rPr>
                        <m:t>=0</m:t>
                      </m:r>
                      <m:r>
                        <a:rPr lang="pt-BR" sz="2400" b="0" i="0" smtClean="0">
                          <a:latin typeface="Cambria Math" charset="0"/>
                        </a:rPr>
                        <m:t>   </m:t>
                      </m:r>
                      <m:r>
                        <a:rPr lang="pt-BR" sz="2400" b="0" i="1" smtClean="0">
                          <a:latin typeface="Cambria Math" charset="0"/>
                        </a:rPr>
                        <m:t>→  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charset="0"/>
                        </a:rPr>
                        <m:t>13,445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=</m:t>
                      </m:r>
                      <m:r>
                        <a:rPr lang="pt-BR" sz="2400" i="1">
                          <a:latin typeface="Cambria Math" charset="0"/>
                        </a:rPr>
                        <m:t>𝑎</m:t>
                      </m:r>
                      <m:r>
                        <a:rPr lang="pt-BR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pt-BR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sz="2400" i="1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pt-BR" sz="24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pt-BR" sz="2400" i="1">
                          <a:latin typeface="Cambria Math" charset="0"/>
                        </a:rPr>
                        <m:t>→</m:t>
                      </m:r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=14,295 </m:t>
                      </m:r>
                      <m:r>
                        <a:rPr lang="pt-BR" sz="2400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sz="2400" dirty="0" smtClean="0"/>
              </a:p>
              <a:p>
                <a:pPr marL="114300" indent="0">
                  <a:buNone/>
                </a:pPr>
                <a:endParaRPr lang="pt-BR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charset="0"/>
                        </a:rPr>
                        <m:t>𝑤</m:t>
                      </m:r>
                      <m:r>
                        <a:rPr lang="pt-BR" sz="2400" i="1">
                          <a:latin typeface="Cambria Math" charset="0"/>
                        </a:rPr>
                        <m:t>&gt;</m:t>
                      </m:r>
                      <m:r>
                        <a:rPr lang="pt-BR" sz="2400" i="1">
                          <a:latin typeface="Cambria Math" charset="0"/>
                        </a:rPr>
                        <m:t>𝑙</m:t>
                      </m:r>
                      <m:r>
                        <a:rPr lang="pt-BR" sz="2400" i="1">
                          <a:latin typeface="Cambria Math" charset="0"/>
                        </a:rPr>
                        <m:t>/2 →</m:t>
                      </m:r>
                      <m:r>
                        <a:rPr lang="pt-BR" sz="2400" i="1">
                          <a:latin typeface="Cambria Math" charset="0"/>
                        </a:rPr>
                        <m:t>𝐻𝑖𝑝</m:t>
                      </m:r>
                      <m:r>
                        <a:rPr lang="pt-BR" sz="2400" i="1">
                          <a:latin typeface="Cambria Math" charset="0"/>
                        </a:rPr>
                        <m:t>ó</m:t>
                      </m:r>
                      <m:r>
                        <a:rPr lang="pt-BR" sz="2400" i="1">
                          <a:latin typeface="Cambria Math" charset="0"/>
                        </a:rPr>
                        <m:t>𝑡𝑒𝑠𝑒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𝐼𝐼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𝑛</m:t>
                      </m:r>
                      <m:r>
                        <a:rPr lang="pt-BR" sz="2400" i="1">
                          <a:latin typeface="Cambria Math" charset="0"/>
                        </a:rPr>
                        <m:t>ã</m:t>
                      </m:r>
                      <m:r>
                        <a:rPr lang="pt-BR" sz="2400" i="1">
                          <a:latin typeface="Cambria Math" charset="0"/>
                        </a:rPr>
                        <m:t>𝑜</m:t>
                      </m:r>
                      <m:r>
                        <a:rPr lang="pt-BR" sz="2400" i="1">
                          <a:latin typeface="Cambria Math" charset="0"/>
                        </a:rPr>
                        <m:t> </m:t>
                      </m:r>
                      <m:r>
                        <a:rPr lang="pt-BR" sz="2400" i="1">
                          <a:latin typeface="Cambria Math" charset="0"/>
                        </a:rPr>
                        <m:t>𝑎𝑡𝑒𝑛𝑑𝑖𝑑𝑎</m:t>
                      </m:r>
                    </m:oMath>
                  </m:oMathPara>
                </a14:m>
                <a:endParaRPr lang="pt-BR" sz="2400" dirty="0"/>
              </a:p>
              <a:p>
                <a:pPr marL="11430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295400"/>
                <a:ext cx="9144000" cy="5562600"/>
              </a:xfrm>
              <a:blipFill rotWithShape="0">
                <a:blip r:embed="rId2"/>
                <a:stretch>
                  <a:fillRect t="-7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ASSOCIAÇÃO BRASILEIRA DE NORMAS TÉCNICAS. </a:t>
            </a:r>
            <a:r>
              <a:rPr lang="pt-BR" b="1" dirty="0"/>
              <a:t>NBR 6118: Projeto de estruturas de concreto – Procedimento</a:t>
            </a:r>
            <a:r>
              <a:rPr lang="pt-BR" dirty="0"/>
              <a:t>. Rio de Janeiro, 2014. 256 p.</a:t>
            </a:r>
          </a:p>
          <a:p>
            <a:endParaRPr lang="pt-BR" dirty="0"/>
          </a:p>
          <a:p>
            <a:r>
              <a:rPr lang="pt-BR" dirty="0"/>
              <a:t>ASSOCIAÇÃO BRASILEIRA DE NORMAS TÉCNICAS. </a:t>
            </a:r>
            <a:r>
              <a:rPr lang="pt-BR" b="1" dirty="0"/>
              <a:t>NBR 7483: Cordoalhas de aço para concreto protendido – Requisitos</a:t>
            </a:r>
            <a:r>
              <a:rPr lang="pt-BR" dirty="0"/>
              <a:t>. Rio de Janeiro, 2004. 8 p.</a:t>
            </a:r>
          </a:p>
          <a:p>
            <a:pPr marL="11430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CHOLFE, L. </a:t>
            </a:r>
            <a:r>
              <a:rPr lang="pt-BR" b="1" dirty="0"/>
              <a:t>Concreto Protendido: Teoria e Prática</a:t>
            </a:r>
            <a:r>
              <a:rPr lang="pt-BR" dirty="0"/>
              <a:t>. 2ª ed. São Paulo: </a:t>
            </a:r>
            <a:r>
              <a:rPr lang="pt-BR" dirty="0" err="1"/>
              <a:t>Pini</a:t>
            </a:r>
            <a:r>
              <a:rPr lang="pt-BR" dirty="0"/>
              <a:t>, 2015. 345 p. </a:t>
            </a:r>
          </a:p>
          <a:p>
            <a:pPr marL="11430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CHUST, R. C. </a:t>
            </a:r>
            <a:r>
              <a:rPr lang="pt-BR" b="1" dirty="0"/>
              <a:t>Estruturas em Concreto Protendido Teoria e Prática</a:t>
            </a:r>
            <a:r>
              <a:rPr lang="pt-BR" dirty="0"/>
              <a:t>. São Paulo, Editora PINI, 2012. </a:t>
            </a:r>
          </a:p>
          <a:p>
            <a:pPr marL="11430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LIN, </a:t>
            </a:r>
            <a:r>
              <a:rPr lang="pt-BR" dirty="0" err="1"/>
              <a:t>T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., BURNS, N. H. </a:t>
            </a:r>
            <a:r>
              <a:rPr lang="pt-BR" b="1" dirty="0"/>
              <a:t>Design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Prestressed</a:t>
            </a:r>
            <a:r>
              <a:rPr lang="pt-BR" b="1" dirty="0"/>
              <a:t> Concrete </a:t>
            </a:r>
            <a:r>
              <a:rPr lang="pt-BR" b="1" dirty="0" err="1"/>
              <a:t>Structures</a:t>
            </a:r>
            <a:r>
              <a:rPr lang="pt-BR" dirty="0"/>
              <a:t>. 3ª ed. Editora John </a:t>
            </a:r>
            <a:r>
              <a:rPr lang="pt-BR" dirty="0" err="1"/>
              <a:t>Wily</a:t>
            </a:r>
            <a:r>
              <a:rPr lang="pt-BR" dirty="0"/>
              <a:t> &amp; Sons, 1982. 646 p. </a:t>
            </a:r>
          </a:p>
          <a:p>
            <a:pPr marL="11430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PFEIL, W. </a:t>
            </a:r>
            <a:r>
              <a:rPr lang="pt-BR" b="1" dirty="0"/>
              <a:t>Concreto Protendido, Dimensionamento à Flexão</a:t>
            </a:r>
            <a:r>
              <a:rPr lang="pt-BR" dirty="0"/>
              <a:t>. v. 3, 2ª ed. Rio de Janeiro: Livros Técnicos e Científicos, 1983. 204 p. 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Dimensionamento no ELU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b="1" dirty="0" smtClean="0"/>
                  <a:t>Emprego único de Armadura ativa:</a:t>
                </a:r>
              </a:p>
              <a:p>
                <a:r>
                  <a:rPr lang="pt-BR" dirty="0" smtClean="0"/>
                  <a:t>Momento solicitante:</a:t>
                </a:r>
              </a:p>
              <a:p>
                <a:endParaRPr lang="pt-BR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Σ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 .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𝑔𝑘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. (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𝑞</m:t>
                          </m:r>
                          <m:r>
                            <a:rPr lang="pt-BR" i="1">
                              <a:latin typeface="Cambria Math"/>
                            </a:rPr>
                            <m:t>1</m:t>
                          </m:r>
                          <m:r>
                            <a:rPr lang="pt-BR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pt-BR">
                          <a:latin typeface="Cambria Math"/>
                        </a:rPr>
                        <m:t>Σ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𝜓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0</m:t>
                          </m:r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𝑞𝑗𝑘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 1,4 . 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1534,0+2500</m:t>
                          </m:r>
                        </m:e>
                      </m:d>
                      <m:r>
                        <a:rPr lang="pt-BR" i="1">
                          <a:latin typeface="Cambria Math"/>
                        </a:rPr>
                        <m:t>+1,4 . (1800+(0,7∗800)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 8951,6 </m:t>
                      </m:r>
                      <m:r>
                        <a:rPr lang="pt-BR" i="1">
                          <a:latin typeface="Cambria Math"/>
                        </a:rPr>
                        <m:t>𝑘𝑁</m:t>
                      </m:r>
                      <m:r>
                        <a:rPr lang="pt-BR" i="1">
                          <a:latin typeface="Cambria Math"/>
                        </a:rPr>
                        <m:t>.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  <m:r>
                        <a:rPr lang="pt-BR" i="1">
                          <a:latin typeface="Cambria Math"/>
                        </a:rPr>
                        <m:t>=8,9516 </m:t>
                      </m:r>
                      <m:r>
                        <a:rPr lang="pt-BR" i="1">
                          <a:latin typeface="Cambria Math"/>
                        </a:rPr>
                        <m:t>𝑀𝑁</m:t>
                      </m:r>
                      <m:r>
                        <a:rPr lang="pt-BR" i="1">
                          <a:latin typeface="Cambria Math"/>
                        </a:rPr>
                        <m:t>.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Disposição preliminar:</a:t>
            </a:r>
          </a:p>
          <a:p>
            <a:endParaRPr lang="pt-BR" b="1" dirty="0" smtClean="0"/>
          </a:p>
          <a:p>
            <a:endParaRPr lang="pt-BR" b="1" dirty="0"/>
          </a:p>
          <a:p>
            <a:endParaRPr lang="pt-BR" b="1" dirty="0" smtClean="0"/>
          </a:p>
          <a:p>
            <a:endParaRPr lang="pt-BR" b="1" dirty="0"/>
          </a:p>
          <a:p>
            <a:endParaRPr lang="pt-B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36408"/>
            <a:ext cx="5867400" cy="39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3899852" y="3766336"/>
                <a:ext cx="2640275" cy="674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</m:t>
                          </m:r>
                        </m:sub>
                        <m:sup>
                          <m:r>
                            <a:rPr lang="pt-BR" i="1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pt-B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pt-BR" i="1">
                          <a:latin typeface="Cambria Math"/>
                        </a:rPr>
                        <m:t>→25 </m:t>
                      </m:r>
                      <m:r>
                        <a:rPr lang="pt-BR" i="1">
                          <a:latin typeface="Cambria Math"/>
                        </a:rPr>
                        <m:t>𝑐𝑚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852" y="3766336"/>
                <a:ext cx="2640275" cy="6746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b="1" dirty="0" smtClean="0"/>
                  <a:t>Dimensionamento:</a:t>
                </a:r>
              </a:p>
              <a:p>
                <a:endParaRPr lang="pt-BR" b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 </m:t>
                      </m:r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pt-BR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  <a:p>
                <a:pPr marL="114300" indent="0">
                  <a:buNone/>
                </a:pPr>
                <a:endParaRPr lang="pt-BR" b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𝑚𝑒𝑠𝑎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𝑐𝑑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=4,76 </m:t>
                      </m:r>
                      <m:r>
                        <a:rPr lang="pt-BR" i="1">
                          <a:latin typeface="Cambria Math"/>
                        </a:rPr>
                        <m:t>𝑀𝑁</m:t>
                      </m:r>
                    </m:oMath>
                  </m:oMathPara>
                </a14:m>
                <a:endParaRPr lang="pt-BR" dirty="0"/>
              </a:p>
              <a:p>
                <a:endParaRPr lang="pt-BR" b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=5,2836 </m:t>
                      </m:r>
                      <m:r>
                        <a:rPr lang="pt-BR" i="1">
                          <a:latin typeface="Cambria Math"/>
                        </a:rPr>
                        <m:t>𝑀𝑁</m:t>
                      </m:r>
                      <m:r>
                        <a:rPr lang="pt-BR" i="1">
                          <a:latin typeface="Cambria Math"/>
                        </a:rPr>
                        <m:t>.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pt-BR" b="1" dirty="0" smtClean="0"/>
              </a:p>
              <a:p>
                <a:pPr marL="114300" indent="0">
                  <a:buNone/>
                </a:pPr>
                <a:endParaRPr lang="pt-BR" b="1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  <m:r>
                            <a:rPr lang="pt-BR" i="1">
                              <a:latin typeface="Cambria Math"/>
                            </a:rPr>
                            <m:t>,</m:t>
                          </m:r>
                          <m:r>
                            <a:rPr lang="pt-BR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=3,668 </m:t>
                      </m:r>
                      <m:r>
                        <a:rPr lang="pt-BR" i="1">
                          <a:latin typeface="Cambria Math"/>
                        </a:rPr>
                        <m:t>𝑀𝑁</m:t>
                      </m:r>
                      <m:r>
                        <a:rPr lang="pt-BR" i="1">
                          <a:latin typeface="Cambria Math"/>
                        </a:rPr>
                        <m:t>.</m:t>
                      </m:r>
                      <m:r>
                        <a:rPr lang="pt-BR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81534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600200"/>
                <a:ext cx="9144000" cy="5181600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 smtClean="0"/>
                  <a:t>Dimensionamento:</a:t>
                </a:r>
              </a:p>
              <a:p>
                <a:r>
                  <a:rPr lang="pt-BR" dirty="0" smtClean="0"/>
                  <a:t>Armadura:</a:t>
                </a:r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r>
                        <a:rPr lang="pt-BR" i="1">
                          <a:latin typeface="Cambria Math"/>
                        </a:rPr>
                        <m:t>58,06 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/>
                        </a:rPr>
                        <m:t>→</m:t>
                      </m:r>
                      <m:r>
                        <a:rPr lang="pt-BR" i="1">
                          <a:latin typeface="Cambria Math"/>
                        </a:rPr>
                        <m:t>58 ∅ 12,7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5 </m:t>
                      </m:r>
                      <m:r>
                        <a:rPr lang="pt-BR" i="1">
                          <a:latin typeface="Cambria Math"/>
                        </a:rPr>
                        <m:t>𝑐𝑎𝑏𝑜𝑠</m:t>
                      </m:r>
                      <m:r>
                        <a:rPr lang="pt-BR" i="1">
                          <a:latin typeface="Cambria Math"/>
                        </a:rPr>
                        <m:t> 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=60,54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𝑡𝑑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 </m:t>
                          </m:r>
                          <m:r>
                            <a:rPr lang="pt-BR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𝑡𝑑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=9,0364 </m:t>
                      </m:r>
                      <m:r>
                        <a:rPr lang="pt-BR" i="1">
                          <a:latin typeface="Cambria Math"/>
                        </a:rPr>
                        <m:t>𝑀𝑁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600200"/>
                <a:ext cx="9144000" cy="5181600"/>
              </a:xfrm>
              <a:blipFill rotWithShape="1">
                <a:blip r:embed="rId2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5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Dimensionamento</a:t>
                </a:r>
              </a:p>
              <a:p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  <m:r>
                            <a:rPr lang="pt-BR" i="1">
                              <a:latin typeface="Cambria Math" charset="0"/>
                            </a:rPr>
                            <m:t>,</m:t>
                          </m:r>
                          <m:r>
                            <a:rPr lang="pt-BR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pt-BR" i="1" dirty="0" smtClean="0"/>
              </a:p>
              <a:p>
                <a:pPr marL="114300" indent="0">
                  <a:buNone/>
                </a:pPr>
                <a:endParaRPr lang="pt-BR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pt-BR" i="1" smtClean="0">
                          <a:latin typeface="Cambria Math" charset="0"/>
                        </a:rPr>
                        <m:t>→</m:t>
                      </m:r>
                      <m:r>
                        <a:rPr lang="pt-BR" i="1" smtClean="0">
                          <a:latin typeface="Cambria Math" charset="0"/>
                        </a:rPr>
                        <m:t>𝑥</m:t>
                      </m:r>
                      <m:r>
                        <a:rPr lang="pt-BR" i="1" smtClean="0">
                          <a:latin typeface="Cambria Math" charset="0"/>
                        </a:rPr>
                        <m:t>=0,65 </m:t>
                      </m:r>
                      <m:r>
                        <a:rPr lang="pt-BR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charset="0"/>
                        </a:rPr>
                        <m:t>𝑦</m:t>
                      </m:r>
                      <m:r>
                        <a:rPr lang="pt-BR" i="1">
                          <a:latin typeface="Cambria Math" charset="0"/>
                        </a:rPr>
                        <m:t>=0,8 </m:t>
                      </m:r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pt-BR" i="1">
                          <a:latin typeface="Cambria Math" charset="0"/>
                        </a:rPr>
                        <m:t>→</m:t>
                      </m:r>
                      <m:r>
                        <a:rPr lang="pt-BR" i="1">
                          <a:latin typeface="Cambria Math" charset="0"/>
                        </a:rPr>
                        <m:t>𝑦</m:t>
                      </m:r>
                      <m:r>
                        <a:rPr lang="pt-BR" i="1">
                          <a:latin typeface="Cambria Math" charset="0"/>
                        </a:rPr>
                        <m:t>=0,52 </m:t>
                      </m:r>
                      <m:r>
                        <a:rPr lang="pt-BR" i="1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=4,76+0,3 </m:t>
                      </m:r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 0,52 </m:t>
                      </m:r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 0,85 </m:t>
                      </m:r>
                      <m:r>
                        <a:rPr lang="pt-BR" i="1">
                          <a:latin typeface="Cambria Math" charset="0"/>
                        </a:rPr>
                        <m:t>𝑥</m:t>
                      </m:r>
                      <m:r>
                        <a:rPr lang="pt-BR" i="1">
                          <a:latin typeface="Cambria Math" charset="0"/>
                        </a:rPr>
                        <m:t> 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40</m:t>
                          </m:r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1,4</m:t>
                          </m:r>
                        </m:den>
                      </m:f>
                      <m:r>
                        <a:rPr lang="pt-BR" i="1"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=8,549 </m:t>
                      </m:r>
                      <m:r>
                        <a:rPr lang="pt-BR" i="1">
                          <a:latin typeface="Cambria Math" charset="0"/>
                        </a:rPr>
                        <m:t>𝑀𝑁</m:t>
                      </m:r>
                    </m:oMath>
                  </m:oMathPara>
                </a14:m>
                <a:endParaRPr lang="pt-BR" dirty="0"/>
              </a:p>
              <a:p>
                <a:pPr marL="114300" indent="0">
                  <a:buNone/>
                </a:pPr>
                <a:endParaRPr lang="pt-BR" i="1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𝑡𝑑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≅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𝑐𝑑</m:t>
                          </m:r>
                        </m:sub>
                      </m:sSub>
                      <m:r>
                        <a:rPr lang="pt-BR" i="1">
                          <a:latin typeface="Cambria Math" charset="0"/>
                        </a:rPr>
                        <m:t> (</m:t>
                      </m:r>
                      <m:r>
                        <a:rPr lang="pt-BR" i="1">
                          <a:latin typeface="Cambria Math" charset="0"/>
                        </a:rPr>
                        <m:t>𝐸𝑞𝑢𝑖𝑙</m:t>
                      </m:r>
                      <m:r>
                        <a:rPr lang="pt-BR" i="1">
                          <a:latin typeface="Cambria Math" charset="0"/>
                        </a:rPr>
                        <m:t>í</m:t>
                      </m:r>
                      <m:r>
                        <a:rPr lang="pt-BR" i="1">
                          <a:latin typeface="Cambria Math" charset="0"/>
                        </a:rPr>
                        <m:t>𝑏𝑟𝑖𝑜</m:t>
                      </m:r>
                      <m:r>
                        <a:rPr lang="pt-BR" i="1">
                          <a:latin typeface="Cambria Math" charset="0"/>
                        </a:rPr>
                        <m:t> </m:t>
                      </m:r>
                      <m:r>
                        <a:rPr lang="pt-BR" i="1">
                          <a:latin typeface="Cambria Math" charset="0"/>
                        </a:rPr>
                        <m:t>𝑐𝑜𝑛𝑓𝑖𝑟𝑚𝑎𝑑𝑜</m:t>
                      </m:r>
                      <m:r>
                        <a:rPr lang="pt-BR" i="1"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Dimensionamento no 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b="1" dirty="0" smtClean="0"/>
                  <a:t>Dimensionamento:</a:t>
                </a:r>
              </a:p>
              <a:p>
                <a:r>
                  <a:rPr lang="pt-BR" dirty="0" smtClean="0"/>
                  <a:t>Equação final:</a:t>
                </a:r>
              </a:p>
              <a:p>
                <a:endParaRPr lang="pt-BR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𝑝𝑓</m:t>
                          </m:r>
                          <m:r>
                            <a:rPr lang="pt-BR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 </m:t>
                          </m:r>
                          <m:r>
                            <a:rPr lang="pt-BR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 </m:t>
                      </m:r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 </m:t>
                          </m:r>
                          <m:r>
                            <a:rPr lang="pt-BR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𝑠𝑑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𝑡𝑑</m:t>
                          </m:r>
                        </m:sub>
                      </m:sSub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/>
                        </a:rPr>
                        <m:t>1492,631 </m:t>
                      </m:r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𝑝𝑓</m:t>
                          </m:r>
                          <m:r>
                            <a:rPr lang="pt-BR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+435 </m:t>
                      </m:r>
                      <m:r>
                        <a:rPr lang="pt-BR" i="1">
                          <a:latin typeface="Cambria Math"/>
                        </a:rPr>
                        <m:t>𝑥</m:t>
                      </m:r>
                      <m:r>
                        <a:rPr lang="pt-BR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=90364</m:t>
                      </m:r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𝑝𝑓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=48,432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4 </m:t>
                          </m:r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  <m:r>
                            <a:rPr lang="pt-BR" i="1">
                              <a:latin typeface="Cambria Math"/>
                            </a:rPr>
                            <m:t> 12∅12,7 </m:t>
                          </m:r>
                          <m:r>
                            <a:rPr lang="pt-BR" i="1">
                              <a:latin typeface="Cambria Math"/>
                            </a:rPr>
                            <m:t>𝑚𝑚</m:t>
                          </m:r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=40,213 </m:t>
                      </m:r>
                      <m:sSup>
                        <m:s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/>
                            </a:rPr>
                            <m:t>𝑐𝑚</m:t>
                          </m:r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/>
                        </a:rPr>
                        <m:t> (20∅16 </m:t>
                      </m:r>
                      <m:r>
                        <a:rPr lang="pt-BR" i="1">
                          <a:latin typeface="Cambria Math"/>
                        </a:rPr>
                        <m:t>𝑚𝑚</m:t>
                      </m:r>
                      <m:r>
                        <a:rPr lang="pt-B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pPr marL="11430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72D61-9866-4722-9608-355912A964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4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1806</TotalTime>
  <Words>968</Words>
  <Application>Microsoft Macintosh PowerPoint</Application>
  <PresentationFormat>Personalizar</PresentationFormat>
  <Paragraphs>401</Paragraphs>
  <Slides>33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Calibri</vt:lpstr>
      <vt:lpstr>Cambria</vt:lpstr>
      <vt:lpstr>Cambria Math</vt:lpstr>
      <vt:lpstr>Wingdings 2</vt:lpstr>
      <vt:lpstr>Arial</vt:lpstr>
      <vt:lpstr>Adjacência</vt:lpstr>
      <vt:lpstr>Estudo sobre a Linguagem de Programação Ruby</vt:lpstr>
      <vt:lpstr>Estrutura do Trabalho</vt:lpstr>
      <vt:lpstr>Dimensionamento no ELU</vt:lpstr>
      <vt:lpstr>Dimensionamento no ELU</vt:lpstr>
      <vt:lpstr>Dimensionamento no ELU</vt:lpstr>
      <vt:lpstr>Dimensionamento no ELU</vt:lpstr>
      <vt:lpstr>Dimensionamento no ELU</vt:lpstr>
      <vt:lpstr>Dimensionamento no ELU</vt:lpstr>
      <vt:lpstr>Dimensionamento no ELU</vt:lpstr>
      <vt:lpstr>Dimensionamento no ELU</vt:lpstr>
      <vt:lpstr>Armadura Mínima</vt:lpstr>
      <vt:lpstr>Armadura Mínima</vt:lpstr>
      <vt:lpstr>Armadura Mínima</vt:lpstr>
      <vt:lpstr>Armadura Mínima</vt:lpstr>
      <vt:lpstr>Verificação das Tensões Normais no ato da protensão (na transferência)</vt:lpstr>
      <vt:lpstr>   </vt:lpstr>
      <vt:lpstr>Cálculo da seção no ponto mais solicitado ( em transferência )</vt:lpstr>
      <vt:lpstr>Detalhamento dos cabos</vt:lpstr>
      <vt:lpstr>Detalhamento dos cabos</vt:lpstr>
      <vt:lpstr>Detalhamento dos cabos</vt:lpstr>
      <vt:lpstr>Detalhamento dos cabos</vt:lpstr>
      <vt:lpstr>Detalhamento dos cabos</vt:lpstr>
      <vt:lpstr>Detalhamento dos cabos</vt:lpstr>
      <vt:lpstr>Detalhamento dos cabos</vt:lpstr>
      <vt:lpstr>Detalhamento dos cabos</vt:lpstr>
      <vt:lpstr>Perdas de Protensão</vt:lpstr>
      <vt:lpstr>Perdas de Protensão</vt:lpstr>
      <vt:lpstr>Perdas de Protensão</vt:lpstr>
      <vt:lpstr>Perdas de Protensão</vt:lpstr>
      <vt:lpstr>Perdas de Protensão</vt:lpstr>
      <vt:lpstr>Perdas de Protensão</vt:lpstr>
      <vt:lpstr>Referências Bibliográficas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viga protendida</dc:title>
  <dc:creator>VICTOR</dc:creator>
  <cp:lastModifiedBy>Usuário do Microsoft Office</cp:lastModifiedBy>
  <cp:revision>80</cp:revision>
  <dcterms:created xsi:type="dcterms:W3CDTF">2016-03-30T04:19:32Z</dcterms:created>
  <dcterms:modified xsi:type="dcterms:W3CDTF">2017-07-18T18:36:11Z</dcterms:modified>
</cp:coreProperties>
</file>